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5"/>
  </p:notesMasterIdLst>
  <p:handoutMasterIdLst>
    <p:handoutMasterId r:id="rId44"/>
  </p:handoutMasterIdLst>
  <p:sldIdLst>
    <p:sldId id="399" r:id="rId4"/>
    <p:sldId id="422" r:id="rId6"/>
    <p:sldId id="400" r:id="rId7"/>
    <p:sldId id="450" r:id="rId8"/>
    <p:sldId id="338" r:id="rId9"/>
    <p:sldId id="350" r:id="rId10"/>
    <p:sldId id="417" r:id="rId11"/>
    <p:sldId id="425" r:id="rId12"/>
    <p:sldId id="451" r:id="rId13"/>
    <p:sldId id="452" r:id="rId14"/>
    <p:sldId id="454" r:id="rId15"/>
    <p:sldId id="453" r:id="rId16"/>
    <p:sldId id="485" r:id="rId17"/>
    <p:sldId id="411" r:id="rId18"/>
    <p:sldId id="370" r:id="rId19"/>
    <p:sldId id="412" r:id="rId20"/>
    <p:sldId id="409" r:id="rId21"/>
    <p:sldId id="410" r:id="rId22"/>
    <p:sldId id="413" r:id="rId23"/>
    <p:sldId id="349" r:id="rId24"/>
    <p:sldId id="345" r:id="rId25"/>
    <p:sldId id="427" r:id="rId26"/>
    <p:sldId id="456" r:id="rId27"/>
    <p:sldId id="457" r:id="rId28"/>
    <p:sldId id="458" r:id="rId29"/>
    <p:sldId id="459" r:id="rId30"/>
    <p:sldId id="460" r:id="rId31"/>
    <p:sldId id="461" r:id="rId32"/>
    <p:sldId id="462" r:id="rId33"/>
    <p:sldId id="464" r:id="rId34"/>
    <p:sldId id="463" r:id="rId35"/>
    <p:sldId id="466" r:id="rId36"/>
    <p:sldId id="465" r:id="rId37"/>
    <p:sldId id="467" r:id="rId38"/>
    <p:sldId id="414" r:id="rId39"/>
    <p:sldId id="373" r:id="rId40"/>
    <p:sldId id="374" r:id="rId41"/>
    <p:sldId id="415" r:id="rId42"/>
    <p:sldId id="311" r:id="rId43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e7fc49d-66dd-49fa-8321-d2d37b7bd477}">
          <p14:sldIdLst>
            <p14:sldId id="399"/>
            <p14:sldId id="422"/>
            <p14:sldId id="400"/>
          </p14:sldIdLst>
        </p14:section>
        <p14:section name="无标题节" id="{5a4701d6-0aad-413d-afff-65885640ac70}">
          <p14:sldIdLst>
            <p14:sldId id="450"/>
            <p14:sldId id="338"/>
            <p14:sldId id="350"/>
            <p14:sldId id="417"/>
            <p14:sldId id="425"/>
            <p14:sldId id="451"/>
            <p14:sldId id="452"/>
            <p14:sldId id="454"/>
            <p14:sldId id="453"/>
            <p14:sldId id="485"/>
            <p14:sldId id="411"/>
            <p14:sldId id="370"/>
            <p14:sldId id="412"/>
            <p14:sldId id="409"/>
            <p14:sldId id="410"/>
            <p14:sldId id="413"/>
            <p14:sldId id="349"/>
            <p14:sldId id="345"/>
            <p14:sldId id="427"/>
            <p14:sldId id="456"/>
            <p14:sldId id="457"/>
            <p14:sldId id="458"/>
            <p14:sldId id="459"/>
            <p14:sldId id="460"/>
            <p14:sldId id="461"/>
            <p14:sldId id="462"/>
            <p14:sldId id="464"/>
            <p14:sldId id="463"/>
            <p14:sldId id="466"/>
            <p14:sldId id="465"/>
            <p14:sldId id="467"/>
            <p14:sldId id="414"/>
            <p14:sldId id="373"/>
            <p14:sldId id="374"/>
            <p14:sldId id="415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695" userDrawn="1">
          <p15:clr>
            <a:srgbClr val="A4A3A4"/>
          </p15:clr>
        </p15:guide>
        <p15:guide id="2" pos="5138" userDrawn="1">
          <p15:clr>
            <a:srgbClr val="A4A3A4"/>
          </p15:clr>
        </p15:guide>
        <p15:guide id="3" orient="horz" pos="3575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005696"/>
    <a:srgbClr val="080808"/>
    <a:srgbClr val="EBEBEB"/>
    <a:srgbClr val="922054"/>
    <a:srgbClr val="E6E6E6"/>
    <a:srgbClr val="B02225"/>
    <a:srgbClr val="E1E1E1"/>
    <a:srgbClr val="1A2323"/>
    <a:srgbClr val="1A2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29" autoAdjust="0"/>
    <p:restoredTop sz="94660" autoAdjust="0"/>
  </p:normalViewPr>
  <p:slideViewPr>
    <p:cSldViewPr snapToGrid="0" showGuides="1">
      <p:cViewPr varScale="1">
        <p:scale>
          <a:sx n="145" d="100"/>
          <a:sy n="145" d="100"/>
        </p:scale>
        <p:origin x="208" y="96"/>
      </p:cViewPr>
      <p:guideLst>
        <p:guide orient="horz" pos="4695"/>
        <p:guide pos="5138"/>
        <p:guide orient="horz" pos="357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9" Type="http://schemas.openxmlformats.org/officeDocument/2006/relationships/tags" Target="tags/tag114.xml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#2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50599-A707-4429-9E4A-6D1D74AD7555}" type="doc">
      <dgm:prSet loTypeId="urn:microsoft.com/office/officeart/2005/8/layout/vList5" loCatId="list" qsTypeId="urn:microsoft.com/office/officeart/2005/8/quickstyle/simple1#3" qsCatId="simple" csTypeId="urn:microsoft.com/office/officeart/2005/8/colors/accent2_3#2" csCatId="accent2" phldr="1"/>
      <dgm:spPr/>
      <dgm:t>
        <a:bodyPr/>
        <a:lstStyle/>
        <a:p>
          <a:endParaRPr lang="zh-CN" altLang="en-US"/>
        </a:p>
      </dgm:t>
    </dgm:pt>
    <dgm:pt modelId="{A4F9F4B4-8008-40A2-881F-E403779AAC5D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dirty="0" smtClean="0">
              <a:solidFill>
                <a:schemeClr val="tx1"/>
              </a:solidFill>
            </a:rPr>
            <a:t>Management </a:t>
          </a:r>
          <a:r>
            <a:rPr lang="en-US" altLang="zh-CN" sz="1800" dirty="0" smtClean="0">
              <a:solidFill>
                <a:schemeClr val="tx1"/>
              </a:solidFill>
            </a:rPr>
            <a:t>of </a:t>
          </a:r>
          <a:r>
            <a:rPr lang="en-US" altLang="zh-CN" sz="1800" dirty="0" smtClean="0">
              <a:solidFill>
                <a:schemeClr val="tx1"/>
              </a:solidFill>
              <a:sym typeface="+mn-ea"/>
            </a:rPr>
            <a:t>Operators </a:t>
          </a:r>
          <a:r>
            <a:rPr lang="en-US" altLang="zh-CN" sz="1800" dirty="0" smtClean="0">
              <a:solidFill>
                <a:schemeClr val="tx1"/>
              </a:solidFill>
            </a:rPr>
            <a:t/>
          </a:r>
          <a:endParaRPr lang="en-US" altLang="zh-CN" sz="1800" dirty="0" smtClean="0">
            <a:solidFill>
              <a:schemeClr val="tx1"/>
            </a:solidFill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 smtClean="0">
              <a:solidFill>
                <a:schemeClr val="tx1"/>
              </a:solidFill>
            </a:rPr>
            <a:t>员工管理</a:t>
          </a:r>
          <a:r>
            <a:rPr lang="en-US" altLang="zh-CN" sz="1800" dirty="0" smtClean="0">
              <a:solidFill>
                <a:schemeClr val="tx1"/>
              </a:solidFill>
            </a:rPr>
            <a:t/>
          </a:r>
          <a:endParaRPr lang="en-US" altLang="zh-CN" sz="1800" dirty="0" smtClean="0">
            <a:solidFill>
              <a:schemeClr val="tx1"/>
            </a:solidFill>
          </a:endParaRPr>
        </a:p>
      </dgm:t>
    </dgm:pt>
    <dgm:pt modelId="{4D5D5E82-7350-4C6C-BB09-84A7B7A6B6A3}" cxnId="{F78607A9-7CB3-4976-8B3B-C7573345993F}" type="parTrans">
      <dgm:prSet/>
      <dgm:spPr/>
      <dgm:t>
        <a:bodyPr/>
        <a:lstStyle/>
        <a:p>
          <a:endParaRPr lang="zh-CN" altLang="en-US"/>
        </a:p>
      </dgm:t>
    </dgm:pt>
    <dgm:pt modelId="{5B5E478D-8417-4D9F-9171-B32C9E93690F}" cxnId="{F78607A9-7CB3-4976-8B3B-C7573345993F}" type="sibTrans">
      <dgm:prSet/>
      <dgm:spPr/>
      <dgm:t>
        <a:bodyPr/>
        <a:lstStyle/>
        <a:p>
          <a:endParaRPr lang="zh-CN" altLang="en-US"/>
        </a:p>
      </dgm:t>
    </dgm:pt>
    <dgm:pt modelId="{918622F3-DCA1-47CE-ACD1-A04CF8ABF42B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 dirty="0" smtClean="0">
              <a:solidFill>
                <a:schemeClr val="tx1"/>
              </a:solidFill>
            </a:rPr>
            <a:t>License </a:t>
          </a:r>
          <a:r>
            <a:rPr lang="en-US" altLang="zh-CN" sz="1600" dirty="0" smtClean="0">
              <a:solidFill>
                <a:schemeClr val="tx1"/>
              </a:solidFill>
            </a:rPr>
            <a:t>of 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Operator</a:t>
          </a:r>
          <a:r>
            <a:rPr lang="zh-CN" altLang="en-US" sz="1600" dirty="0" smtClean="0">
              <a:solidFill>
                <a:schemeClr val="tx1"/>
              </a:solidFill>
            </a:rPr>
            <a:t>员工上岗证</a:t>
          </a:r>
          <a:r>
            <a:rPr lang="zh-CN" altLang="en-US" sz="1600" dirty="0">
              <a:solidFill>
                <a:schemeClr val="tx1"/>
              </a:solidFill>
            </a:rPr>
            <a:t/>
          </a:r>
          <a:endParaRPr lang="zh-CN" altLang="en-US" sz="1600" dirty="0">
            <a:solidFill>
              <a:schemeClr val="tx1"/>
            </a:solidFill>
          </a:endParaRPr>
        </a:p>
      </dgm:t>
    </dgm:pt>
    <dgm:pt modelId="{8CC9D624-60A1-4983-99DE-D55C277E3B5C}" cxnId="{C9D4F1B7-59AD-4A0A-BF77-CAFFA8FA623D}" type="parTrans">
      <dgm:prSet/>
      <dgm:spPr/>
      <dgm:t>
        <a:bodyPr/>
        <a:lstStyle/>
        <a:p>
          <a:endParaRPr lang="zh-CN" altLang="en-US"/>
        </a:p>
      </dgm:t>
    </dgm:pt>
    <dgm:pt modelId="{D7E77C45-B2BB-4D68-9D2A-9B28ACE11CA8}" cxnId="{C9D4F1B7-59AD-4A0A-BF77-CAFFA8FA623D}" type="sibTrans">
      <dgm:prSet/>
      <dgm:spPr/>
      <dgm:t>
        <a:bodyPr/>
        <a:lstStyle/>
        <a:p>
          <a:endParaRPr lang="zh-CN" altLang="en-US"/>
        </a:p>
      </dgm:t>
    </dgm:pt>
    <dgm:pt modelId="{ECB80A99-96AE-445F-BF42-89BC5FF2EAA0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 dirty="0" smtClean="0">
              <a:solidFill>
                <a:schemeClr val="tx1"/>
              </a:solidFill>
            </a:rPr>
            <a:t>Training </a:t>
          </a:r>
          <a:r>
            <a:rPr lang="en-US" altLang="zh-CN" sz="1600" dirty="0" smtClean="0">
              <a:solidFill>
                <a:schemeClr val="tx1"/>
              </a:solidFill>
            </a:rPr>
            <a:t>of 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Operato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r</a:t>
          </a:r>
          <a:r>
            <a:rPr lang="zh-CN" altLang="en-US" sz="1600" dirty="0" smtClean="0">
              <a:solidFill>
                <a:schemeClr val="tx1"/>
              </a:solidFill>
            </a:rPr>
            <a:t>员工培训</a:t>
          </a:r>
          <a:r>
            <a:rPr lang="zh-CN" altLang="en-US" sz="1600" dirty="0">
              <a:solidFill>
                <a:schemeClr val="tx1"/>
              </a:solidFill>
            </a:rPr>
            <a:t/>
          </a:r>
          <a:endParaRPr lang="zh-CN" altLang="en-US" sz="1600" dirty="0">
            <a:solidFill>
              <a:schemeClr val="tx1"/>
            </a:solidFill>
          </a:endParaRPr>
        </a:p>
      </dgm:t>
    </dgm:pt>
    <dgm:pt modelId="{97AEE973-5B13-4F36-B0BF-7951286B752F}" cxnId="{B20401E8-DA65-483C-BFCB-7849DB2D3ECF}" type="parTrans">
      <dgm:prSet/>
      <dgm:spPr/>
    </dgm:pt>
    <dgm:pt modelId="{0E1046AE-5FA6-4458-8825-398DCCDEC6BF}" cxnId="{B20401E8-DA65-483C-BFCB-7849DB2D3ECF}" type="sibTrans">
      <dgm:prSet/>
      <dgm:spPr/>
    </dgm:pt>
    <dgm:pt modelId="{19816721-E973-483C-A186-5353CD61C248}">
      <dgm:prSet phldrT="[文本]" custT="1"/>
      <dgm:spPr/>
      <dgm:t>
        <a:bodyPr/>
        <a:lstStyle/>
        <a:p>
          <a:r>
            <a:rPr lang="en-US" altLang="zh-CN" sz="1800" dirty="0" smtClean="0">
              <a:solidFill>
                <a:schemeClr val="tx1"/>
              </a:solidFill>
            </a:rPr>
            <a:t>Standard Operation</a:t>
          </a:r>
        </a:p>
        <a:p>
          <a:r>
            <a:rPr lang="zh-CN" altLang="en-US" sz="1800" dirty="0" smtClean="0">
              <a:solidFill>
                <a:schemeClr val="tx1"/>
              </a:solidFill>
            </a:rPr>
            <a:t>标准操作</a:t>
          </a:r>
          <a:endParaRPr lang="en-US" altLang="zh-CN" sz="1800" dirty="0" smtClean="0">
            <a:solidFill>
              <a:schemeClr val="tx1"/>
            </a:solidFill>
          </a:endParaRPr>
        </a:p>
      </dgm:t>
    </dgm:pt>
    <dgm:pt modelId="{21C2C02B-2A33-4F26-88D9-D8BDC4CAF49F}" cxnId="{595B04A1-ED30-4122-B372-8E3FBF634578}" type="parTrans">
      <dgm:prSet/>
      <dgm:spPr/>
      <dgm:t>
        <a:bodyPr/>
        <a:lstStyle/>
        <a:p>
          <a:endParaRPr lang="zh-CN" altLang="en-US"/>
        </a:p>
      </dgm:t>
    </dgm:pt>
    <dgm:pt modelId="{3426C001-D1D8-42EA-AE76-36629856E692}" cxnId="{595B04A1-ED30-4122-B372-8E3FBF634578}" type="sibTrans">
      <dgm:prSet/>
      <dgm:spPr/>
      <dgm:t>
        <a:bodyPr/>
        <a:lstStyle/>
        <a:p>
          <a:endParaRPr lang="zh-CN" altLang="en-US"/>
        </a:p>
      </dgm:t>
    </dgm:pt>
    <dgm:pt modelId="{BF9EA432-EAC3-4B5A-861E-20DBED82D6AD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 dirty="0" smtClean="0">
              <a:solidFill>
                <a:schemeClr val="tx1"/>
              </a:solidFill>
            </a:rPr>
            <a:t>WI </a:t>
          </a:r>
          <a:r>
            <a:rPr lang="en-US" altLang="zh-CN" sz="1600" dirty="0" smtClean="0">
              <a:solidFill>
                <a:schemeClr val="tx1"/>
              </a:solidFill>
            </a:rPr>
            <a:t>of 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Operators </a:t>
          </a:r>
          <a:r>
            <a:rPr lang="zh-CN" altLang="en-US" sz="1600" dirty="0" smtClean="0">
              <a:solidFill>
                <a:schemeClr val="tx1"/>
              </a:solidFill>
            </a:rPr>
            <a:t>操作指导书</a:t>
          </a:r>
          <a:r>
            <a:rPr lang="en-US" altLang="zh-CN" sz="1600" dirty="0" smtClean="0">
              <a:solidFill>
                <a:schemeClr val="tx1"/>
              </a:solidFill>
            </a:rPr>
            <a:t/>
          </a:r>
          <a:endParaRPr lang="en-US" altLang="zh-CN" sz="1600" dirty="0" smtClean="0">
            <a:solidFill>
              <a:schemeClr val="tx1"/>
            </a:solidFill>
          </a:endParaRPr>
        </a:p>
      </dgm:t>
    </dgm:pt>
    <dgm:pt modelId="{4A6D223F-A5A4-44D9-AF9B-54992B55EC99}" cxnId="{5321DD0F-53C2-40E3-9C34-A658C12D103E}" type="parTrans">
      <dgm:prSet/>
      <dgm:spPr/>
      <dgm:t>
        <a:bodyPr/>
        <a:lstStyle/>
        <a:p>
          <a:endParaRPr lang="zh-CN" altLang="en-US"/>
        </a:p>
      </dgm:t>
    </dgm:pt>
    <dgm:pt modelId="{408979BA-2D8F-41DD-B232-C2CE048E25CD}" cxnId="{5321DD0F-53C2-40E3-9C34-A658C12D103E}" type="sibTrans">
      <dgm:prSet/>
      <dgm:spPr/>
      <dgm:t>
        <a:bodyPr/>
        <a:lstStyle/>
        <a:p>
          <a:endParaRPr lang="zh-CN" altLang="en-US"/>
        </a:p>
      </dgm:t>
    </dgm:pt>
    <dgm:pt modelId="{4012567E-E9A9-4E5A-9988-8448E1791490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 dirty="0" smtClean="0">
              <a:solidFill>
                <a:schemeClr val="tx1"/>
              </a:solidFill>
            </a:rPr>
            <a:t>WI </a:t>
          </a:r>
          <a:r>
            <a:rPr lang="en-US" altLang="zh-CN" sz="1600" dirty="0" smtClean="0">
              <a:solidFill>
                <a:schemeClr val="tx1"/>
              </a:solidFill>
            </a:rPr>
            <a:t>of 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Inspection </a:t>
          </a:r>
          <a:r>
            <a:rPr lang="zh-CN" altLang="en-US" sz="1600" dirty="0" smtClean="0">
              <a:solidFill>
                <a:schemeClr val="tx1"/>
              </a:solidFill>
            </a:rPr>
            <a:t>检验指导书</a:t>
          </a:r>
          <a:r>
            <a:rPr lang="en-US" altLang="zh-CN" sz="1600" dirty="0" smtClean="0">
              <a:solidFill>
                <a:schemeClr val="tx1"/>
              </a:solidFill>
            </a:rPr>
            <a:t/>
          </a:r>
          <a:endParaRPr lang="en-US" altLang="zh-CN" sz="1600" dirty="0" smtClean="0">
            <a:solidFill>
              <a:schemeClr val="tx1"/>
            </a:solidFill>
          </a:endParaRPr>
        </a:p>
      </dgm:t>
    </dgm:pt>
    <dgm:pt modelId="{79D90812-C6F5-4CD8-B6D0-C89E14EDFAA2}" cxnId="{0422B1AF-BF46-4BA6-B43F-5D5C180732F8}" type="parTrans">
      <dgm:prSet/>
      <dgm:spPr/>
    </dgm:pt>
    <dgm:pt modelId="{8BAB8FE4-D063-4742-9963-9954210108C5}" cxnId="{0422B1AF-BF46-4BA6-B43F-5D5C180732F8}" type="sibTrans">
      <dgm:prSet/>
      <dgm:spPr/>
    </dgm:pt>
    <dgm:pt modelId="{D0127B59-1CA0-489A-BC68-A14742131796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 dirty="0" smtClean="0">
              <a:solidFill>
                <a:schemeClr val="tx1"/>
              </a:solidFill>
            </a:rPr>
            <a:t>S</a:t>
          </a:r>
          <a:r>
            <a:rPr lang="en-US" altLang="zh-CN" sz="1600" dirty="0" smtClean="0">
              <a:solidFill>
                <a:schemeClr val="tx1"/>
              </a:solidFill>
            </a:rPr>
            <a:t>ub</a:t>
          </a:r>
          <a:r>
            <a:rPr lang="en-US" altLang="zh-CN" sz="1600" dirty="0" smtClean="0">
              <a:solidFill>
                <a:schemeClr val="tx1"/>
              </a:solidFill>
            </a:rPr>
            <a:t>standard</a:t>
          </a:r>
          <a:r>
            <a:rPr lang="en-US" altLang="zh-CN" sz="1600" dirty="0" smtClean="0">
              <a:solidFill>
                <a:schemeClr val="tx1"/>
              </a:solidFill>
            </a:rPr>
            <a:t> management </a:t>
          </a:r>
          <a:r>
            <a:rPr lang="zh-CN" altLang="en-US" sz="1600" dirty="0" smtClean="0">
              <a:solidFill>
                <a:schemeClr val="tx1"/>
              </a:solidFill>
            </a:rPr>
            <a:t>不合格品管理</a:t>
          </a:r>
          <a:r>
            <a:rPr lang="en-US" altLang="zh-CN" sz="1600" dirty="0" smtClean="0">
              <a:solidFill>
                <a:schemeClr val="tx1"/>
              </a:solidFill>
            </a:rPr>
            <a:t/>
          </a:r>
          <a:endParaRPr lang="en-US" altLang="zh-CN" sz="1600" dirty="0" smtClean="0">
            <a:solidFill>
              <a:schemeClr val="tx1"/>
            </a:solidFill>
          </a:endParaRPr>
        </a:p>
      </dgm:t>
    </dgm:pt>
    <dgm:pt modelId="{FD010AD7-EA91-4119-9572-8394923FBE8B}" cxnId="{83D2F838-ACC1-463C-BB8D-9CA8850714BB}" type="parTrans">
      <dgm:prSet/>
      <dgm:spPr/>
    </dgm:pt>
    <dgm:pt modelId="{89A801DE-738B-4AA9-BDCB-49A5CD8E4ACF}" cxnId="{83D2F838-ACC1-463C-BB8D-9CA8850714BB}" type="sibTrans">
      <dgm:prSet/>
      <dgm:spPr/>
    </dgm:pt>
    <dgm:pt modelId="{CB015A78-7557-4C56-9F08-3FC7BCF0CC44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 dirty="0" smtClean="0">
              <a:solidFill>
                <a:schemeClr val="tx1"/>
              </a:solidFill>
            </a:rPr>
            <a:t>5S</a:t>
          </a:r>
          <a:r>
            <a:rPr sz="6500"/>
            <a:t/>
          </a:r>
          <a:endParaRPr sz="6500"/>
        </a:p>
      </dgm:t>
    </dgm:pt>
    <dgm:pt modelId="{7804497A-9ADA-4F68-B049-D23ACCE6A518}" cxnId="{8A0CCFCF-0338-4390-AC37-34FB44CE2003}" type="parTrans">
      <dgm:prSet/>
      <dgm:spPr/>
    </dgm:pt>
    <dgm:pt modelId="{90833B8C-F934-423A-BE02-692E77D533D1}" cxnId="{8A0CCFCF-0338-4390-AC37-34FB44CE2003}" type="sibTrans">
      <dgm:prSet/>
      <dgm:spPr/>
    </dgm:pt>
    <dgm:pt modelId="{E11F359A-7ACD-4B8F-B62C-A521C4CFED92}" type="pres">
      <dgm:prSet presAssocID="{1DC50599-A707-4429-9E4A-6D1D74AD75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8403986-BC2C-4D01-BCBF-5913BA25CC78}" type="pres">
      <dgm:prSet presAssocID="{A4F9F4B4-8008-40A2-881F-E403779AAC5D}" presName="linNode" presStyleCnt="0"/>
      <dgm:spPr/>
    </dgm:pt>
    <dgm:pt modelId="{B149EDB0-DA10-4F43-AA30-BEA68301AB0A}" type="pres">
      <dgm:prSet presAssocID="{A4F9F4B4-8008-40A2-881F-E403779AAC5D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EE6C6C8-68F2-4D0E-8B4E-992ADB0F277E}" type="pres">
      <dgm:prSet presAssocID="{A4F9F4B4-8008-40A2-881F-E403779AAC5D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E4BB789-D4EE-457C-AB73-C04E32EDAB11}" type="pres">
      <dgm:prSet presAssocID="{5B5E478D-8417-4D9F-9171-B32C9E93690F}" presName="sp" presStyleCnt="0"/>
      <dgm:spPr/>
    </dgm:pt>
    <dgm:pt modelId="{393D3642-6579-404A-AEC7-6DF14B26BA30}" type="pres">
      <dgm:prSet presAssocID="{19816721-E973-483C-A186-5353CD61C248}" presName="linNode" presStyleCnt="0"/>
      <dgm:spPr/>
    </dgm:pt>
    <dgm:pt modelId="{CC7FC08C-9AD1-4B6B-BE63-F9D5B548943F}" type="pres">
      <dgm:prSet presAssocID="{19816721-E973-483C-A186-5353CD61C248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F0E90D-6F7E-485B-8EB2-897F4F1AD49F}" type="pres">
      <dgm:prSet presAssocID="{19816721-E973-483C-A186-5353CD61C248}" presName="descendantText" presStyleLbl="alignAccFollowNode1" presStyleIdx="1" presStyleCnt="2" custLinFactNeighborX="13669" custLinFactNeighborY="-35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78607A9-7CB3-4976-8B3B-C7573345993F}" srcId="{1DC50599-A707-4429-9E4A-6D1D74AD7555}" destId="{A4F9F4B4-8008-40A2-881F-E403779AAC5D}" srcOrd="0" destOrd="0" parTransId="{4D5D5E82-7350-4C6C-BB09-84A7B7A6B6A3}" sibTransId="{5B5E478D-8417-4D9F-9171-B32C9E93690F}"/>
    <dgm:cxn modelId="{C9D4F1B7-59AD-4A0A-BF77-CAFFA8FA623D}" srcId="{A4F9F4B4-8008-40A2-881F-E403779AAC5D}" destId="{918622F3-DCA1-47CE-ACD1-A04CF8ABF42B}" srcOrd="0" destOrd="0" parTransId="{8CC9D624-60A1-4983-99DE-D55C277E3B5C}" sibTransId="{D7E77C45-B2BB-4D68-9D2A-9B28ACE11CA8}"/>
    <dgm:cxn modelId="{B20401E8-DA65-483C-BFCB-7849DB2D3ECF}" srcId="{A4F9F4B4-8008-40A2-881F-E403779AAC5D}" destId="{ECB80A99-96AE-445F-BF42-89BC5FF2EAA0}" srcOrd="1" destOrd="0" parTransId="{97AEE973-5B13-4F36-B0BF-7951286B752F}" sibTransId="{0E1046AE-5FA6-4458-8825-398DCCDEC6BF}"/>
    <dgm:cxn modelId="{595B04A1-ED30-4122-B372-8E3FBF634578}" srcId="{1DC50599-A707-4429-9E4A-6D1D74AD7555}" destId="{19816721-E973-483C-A186-5353CD61C248}" srcOrd="1" destOrd="0" parTransId="{21C2C02B-2A33-4F26-88D9-D8BDC4CAF49F}" sibTransId="{3426C001-D1D8-42EA-AE76-36629856E692}"/>
    <dgm:cxn modelId="{5321DD0F-53C2-40E3-9C34-A658C12D103E}" srcId="{19816721-E973-483C-A186-5353CD61C248}" destId="{BF9EA432-EAC3-4B5A-861E-20DBED82D6AD}" srcOrd="0" destOrd="1" parTransId="{4A6D223F-A5A4-44D9-AF9B-54992B55EC99}" sibTransId="{408979BA-2D8F-41DD-B232-C2CE048E25CD}"/>
    <dgm:cxn modelId="{0422B1AF-BF46-4BA6-B43F-5D5C180732F8}" srcId="{19816721-E973-483C-A186-5353CD61C248}" destId="{4012567E-E9A9-4E5A-9988-8448E1791490}" srcOrd="1" destOrd="1" parTransId="{79D90812-C6F5-4CD8-B6D0-C89E14EDFAA2}" sibTransId="{8BAB8FE4-D063-4742-9963-9954210108C5}"/>
    <dgm:cxn modelId="{83D2F838-ACC1-463C-BB8D-9CA8850714BB}" srcId="{19816721-E973-483C-A186-5353CD61C248}" destId="{D0127B59-1CA0-489A-BC68-A14742131796}" srcOrd="2" destOrd="1" parTransId="{FD010AD7-EA91-4119-9572-8394923FBE8B}" sibTransId="{89A801DE-738B-4AA9-BDCB-49A5CD8E4ACF}"/>
    <dgm:cxn modelId="{8A0CCFCF-0338-4390-AC37-34FB44CE2003}" srcId="{19816721-E973-483C-A186-5353CD61C248}" destId="{CB015A78-7557-4C56-9F08-3FC7BCF0CC44}" srcOrd="3" destOrd="1" parTransId="{7804497A-9ADA-4F68-B049-D23ACCE6A518}" sibTransId="{90833B8C-F934-423A-BE02-692E77D533D1}"/>
    <dgm:cxn modelId="{C1E5C06A-1F16-4892-BD5B-57AAD0E58644}" type="presOf" srcId="{1DC50599-A707-4429-9E4A-6D1D74AD7555}" destId="{E11F359A-7ACD-4B8F-B62C-A521C4CFED92}" srcOrd="0" destOrd="0" presId="urn:microsoft.com/office/officeart/2005/8/layout/vList5"/>
    <dgm:cxn modelId="{C880A6D3-D0CC-4BE0-989E-EC16DE88EEEE}" type="presParOf" srcId="{E11F359A-7ACD-4B8F-B62C-A521C4CFED92}" destId="{78403986-BC2C-4D01-BCBF-5913BA25CC78}" srcOrd="0" destOrd="0" presId="urn:microsoft.com/office/officeart/2005/8/layout/vList5"/>
    <dgm:cxn modelId="{AD8CB826-139E-4D12-82DB-654B9F1999CE}" type="presParOf" srcId="{78403986-BC2C-4D01-BCBF-5913BA25CC78}" destId="{B149EDB0-DA10-4F43-AA30-BEA68301AB0A}" srcOrd="0" destOrd="0" presId="urn:microsoft.com/office/officeart/2005/8/layout/vList5"/>
    <dgm:cxn modelId="{B42387D9-2F57-45F9-95DB-F3545F03AD1C}" type="presOf" srcId="{A4F9F4B4-8008-40A2-881F-E403779AAC5D}" destId="{B149EDB0-DA10-4F43-AA30-BEA68301AB0A}" srcOrd="0" destOrd="0" presId="urn:microsoft.com/office/officeart/2005/8/layout/vList5"/>
    <dgm:cxn modelId="{1DA58204-1F17-4B49-BFF2-1E8653F147D0}" type="presParOf" srcId="{78403986-BC2C-4D01-BCBF-5913BA25CC78}" destId="{7EE6C6C8-68F2-4D0E-8B4E-992ADB0F277E}" srcOrd="1" destOrd="0" presId="urn:microsoft.com/office/officeart/2005/8/layout/vList5"/>
    <dgm:cxn modelId="{806FA1F7-22F9-4710-A1D3-D2121FC0310A}" type="presOf" srcId="{918622F3-DCA1-47CE-ACD1-A04CF8ABF42B}" destId="{7EE6C6C8-68F2-4D0E-8B4E-992ADB0F277E}" srcOrd="0" destOrd="0" presId="urn:microsoft.com/office/officeart/2005/8/layout/vList5"/>
    <dgm:cxn modelId="{7E9DBF38-DD19-4A52-A788-AFA3C8C4A118}" type="presOf" srcId="{ECB80A99-96AE-445F-BF42-89BC5FF2EAA0}" destId="{7EE6C6C8-68F2-4D0E-8B4E-992ADB0F277E}" srcOrd="0" destOrd="1" presId="urn:microsoft.com/office/officeart/2005/8/layout/vList5"/>
    <dgm:cxn modelId="{54603511-6932-479C-84FB-D4C17C87B76F}" type="presParOf" srcId="{E11F359A-7ACD-4B8F-B62C-A521C4CFED92}" destId="{BE4BB789-D4EE-457C-AB73-C04E32EDAB11}" srcOrd="1" destOrd="0" presId="urn:microsoft.com/office/officeart/2005/8/layout/vList5"/>
    <dgm:cxn modelId="{A6DB0192-1875-4787-A437-565FDFAFBC0E}" type="presParOf" srcId="{E11F359A-7ACD-4B8F-B62C-A521C4CFED92}" destId="{393D3642-6579-404A-AEC7-6DF14B26BA30}" srcOrd="2" destOrd="0" presId="urn:microsoft.com/office/officeart/2005/8/layout/vList5"/>
    <dgm:cxn modelId="{2C94B4C4-E04A-4008-B4C0-90C53156E4E2}" type="presParOf" srcId="{393D3642-6579-404A-AEC7-6DF14B26BA30}" destId="{CC7FC08C-9AD1-4B6B-BE63-F9D5B548943F}" srcOrd="0" destOrd="2" presId="urn:microsoft.com/office/officeart/2005/8/layout/vList5"/>
    <dgm:cxn modelId="{8AEEEFE0-895F-4BFB-834B-2E9F6AE0D63F}" type="presOf" srcId="{19816721-E973-483C-A186-5353CD61C248}" destId="{CC7FC08C-9AD1-4B6B-BE63-F9D5B548943F}" srcOrd="0" destOrd="0" presId="urn:microsoft.com/office/officeart/2005/8/layout/vList5"/>
    <dgm:cxn modelId="{5A324960-DB21-4DEB-802E-F287DB373E2B}" type="presParOf" srcId="{393D3642-6579-404A-AEC7-6DF14B26BA30}" destId="{99F0E90D-6F7E-485B-8EB2-897F4F1AD49F}" srcOrd="1" destOrd="2" presId="urn:microsoft.com/office/officeart/2005/8/layout/vList5"/>
    <dgm:cxn modelId="{75B8EE87-C20C-478F-B74A-7514D8CC542A}" type="presOf" srcId="{BF9EA432-EAC3-4B5A-861E-20DBED82D6AD}" destId="{99F0E90D-6F7E-485B-8EB2-897F4F1AD49F}" srcOrd="0" destOrd="0" presId="urn:microsoft.com/office/officeart/2005/8/layout/vList5"/>
    <dgm:cxn modelId="{DB7EEC5C-8DAD-4B85-AD04-508C275F08B1}" type="presOf" srcId="{4012567E-E9A9-4E5A-9988-8448E1791490}" destId="{99F0E90D-6F7E-485B-8EB2-897F4F1AD49F}" srcOrd="0" destOrd="1" presId="urn:microsoft.com/office/officeart/2005/8/layout/vList5"/>
    <dgm:cxn modelId="{F4634D82-CA63-421A-B9F2-762FE87BB2CF}" type="presOf" srcId="{D0127B59-1CA0-489A-BC68-A14742131796}" destId="{99F0E90D-6F7E-485B-8EB2-897F4F1AD49F}" srcOrd="0" destOrd="2" presId="urn:microsoft.com/office/officeart/2005/8/layout/vList5"/>
    <dgm:cxn modelId="{04D2C3BE-E8A9-4AA0-8A27-2B745AF6E197}" type="presOf" srcId="{CB015A78-7557-4C56-9F08-3FC7BCF0CC44}" destId="{99F0E90D-6F7E-485B-8EB2-897F4F1AD49F}" srcOrd="0" destOrd="3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547860" cy="4302760"/>
        <a:chOff x="0" y="0"/>
        <a:chExt cx="9547860" cy="4302760"/>
      </a:xfrm>
    </dsp:grpSpPr>
    <dsp:sp modelId="{7EE6C6C8-68F2-4D0E-8B4E-992ADB0F277E}">
      <dsp:nvSpPr>
        <dsp:cNvPr id="4" name="同侧圆角矩形 3"/>
        <dsp:cNvSpPr/>
      </dsp:nvSpPr>
      <dsp:spPr bwMode="white">
        <a:xfrm rot="5400000">
          <a:off x="5652982" y="-2005862"/>
          <a:ext cx="1679126" cy="6110630"/>
        </a:xfrm>
        <a:prstGeom prst="round2SameRect">
          <a:avLst/>
        </a:prstGeom>
      </dsp:spPr>
      <dsp:style>
        <a:lnRef idx="2">
          <a:schemeClr val="accent2">
            <a:alpha val="90000"/>
            <a:tint val="40000"/>
          </a:schemeClr>
        </a:lnRef>
        <a:fillRef idx="1">
          <a:schemeClr val="accent2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rot="-5400000" vert="horz" wrap="square" lIns="60960" tIns="30480" rIns="60960" bIns="304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dirty="0" smtClean="0">
              <a:solidFill>
                <a:schemeClr val="tx1"/>
              </a:solidFill>
            </a:rPr>
            <a:t>License </a:t>
          </a:r>
          <a:r>
            <a:rPr lang="en-US" altLang="zh-CN" sz="1600" dirty="0" smtClean="0">
              <a:solidFill>
                <a:schemeClr val="tx1"/>
              </a:solidFill>
            </a:rPr>
            <a:t>of 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Operator</a:t>
          </a:r>
          <a:r>
            <a:rPr lang="zh-CN" altLang="en-US" sz="1600" dirty="0" smtClean="0">
              <a:solidFill>
                <a:schemeClr val="tx1"/>
              </a:solidFill>
            </a:rPr>
            <a:t>员工上岗证</a:t>
          </a:r>
          <a:endParaRPr lang="zh-CN" altLang="en-US" sz="1600" dirty="0">
            <a:solidFill>
              <a:schemeClr val="tx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dirty="0" smtClean="0">
              <a:solidFill>
                <a:schemeClr val="tx1"/>
              </a:solidFill>
            </a:rPr>
            <a:t>Training </a:t>
          </a:r>
          <a:r>
            <a:rPr lang="en-US" altLang="zh-CN" sz="1600" dirty="0" smtClean="0">
              <a:solidFill>
                <a:schemeClr val="tx1"/>
              </a:solidFill>
            </a:rPr>
            <a:t>of 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Operato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r</a:t>
          </a:r>
          <a:r>
            <a:rPr lang="zh-CN" altLang="en-US" sz="1600" dirty="0" smtClean="0">
              <a:solidFill>
                <a:schemeClr val="tx1"/>
              </a:solidFill>
            </a:rPr>
            <a:t>员工培训</a:t>
          </a:r>
          <a:endParaRPr lang="zh-CN" altLang="en-US" sz="1600" dirty="0">
            <a:solidFill>
              <a:schemeClr val="tx1"/>
            </a:solidFill>
          </a:endParaRPr>
        </a:p>
      </dsp:txBody>
      <dsp:txXfrm rot="5400000">
        <a:off x="5652982" y="-2005862"/>
        <a:ext cx="1679126" cy="6110630"/>
      </dsp:txXfrm>
    </dsp:sp>
    <dsp:sp modelId="{B149EDB0-DA10-4F43-AA30-BEA68301AB0A}">
      <dsp:nvSpPr>
        <dsp:cNvPr id="3" name="圆角矩形 2"/>
        <dsp:cNvSpPr/>
      </dsp:nvSpPr>
      <dsp:spPr bwMode="white">
        <a:xfrm>
          <a:off x="0" y="0"/>
          <a:ext cx="3437230" cy="2098907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2">
            <a:shade val="8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68580" tIns="34290" rIns="68580" bIns="3429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dirty="0" smtClean="0">
              <a:solidFill>
                <a:schemeClr val="tx1"/>
              </a:solidFill>
            </a:rPr>
            <a:t>Management </a:t>
          </a:r>
          <a:r>
            <a:rPr lang="en-US" altLang="zh-CN" sz="1800" dirty="0" smtClean="0">
              <a:solidFill>
                <a:schemeClr val="tx1"/>
              </a:solidFill>
            </a:rPr>
            <a:t>of </a:t>
          </a:r>
          <a:r>
            <a:rPr lang="en-US" altLang="zh-CN" sz="1800" dirty="0" smtClean="0">
              <a:solidFill>
                <a:schemeClr val="tx1"/>
              </a:solidFill>
              <a:sym typeface="+mn-ea"/>
            </a:rPr>
            <a:t>Operators </a:t>
          </a:r>
          <a:endParaRPr lang="en-US" altLang="zh-CN" sz="1800" dirty="0" smtClean="0">
            <a:solidFill>
              <a:schemeClr val="tx1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 smtClean="0">
              <a:solidFill>
                <a:schemeClr val="tx1"/>
              </a:solidFill>
            </a:rPr>
            <a:t>员工管理</a:t>
          </a:r>
          <a:endParaRPr lang="en-US" altLang="zh-CN" sz="1800" dirty="0" smtClean="0">
            <a:solidFill>
              <a:schemeClr val="tx1"/>
            </a:solidFill>
          </a:endParaRPr>
        </a:p>
      </dsp:txBody>
      <dsp:txXfrm>
        <a:off x="0" y="0"/>
        <a:ext cx="3437230" cy="2098907"/>
      </dsp:txXfrm>
    </dsp:sp>
    <dsp:sp modelId="{99F0E90D-6F7E-485B-8EB2-897F4F1AD49F}">
      <dsp:nvSpPr>
        <dsp:cNvPr id="6" name="同侧圆角矩形 5"/>
        <dsp:cNvSpPr/>
      </dsp:nvSpPr>
      <dsp:spPr bwMode="white">
        <a:xfrm rot="5400000">
          <a:off x="5652982" y="192064"/>
          <a:ext cx="1679126" cy="6110630"/>
        </a:xfrm>
        <a:prstGeom prst="round2SameRect">
          <a:avLst/>
        </a:prstGeom>
      </dsp:spPr>
      <dsp:style>
        <a:lnRef idx="2">
          <a:schemeClr val="accent2">
            <a:alpha val="90000"/>
            <a:tint val="40000"/>
          </a:schemeClr>
        </a:lnRef>
        <a:fillRef idx="1">
          <a:schemeClr val="accent2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rot="-5400000" vert="horz" wrap="square" lIns="60960" tIns="30480" rIns="60960" bIns="304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dirty="0" smtClean="0">
              <a:solidFill>
                <a:schemeClr val="tx1"/>
              </a:solidFill>
            </a:rPr>
            <a:t>WI </a:t>
          </a:r>
          <a:r>
            <a:rPr lang="en-US" altLang="zh-CN" sz="1600" dirty="0" smtClean="0">
              <a:solidFill>
                <a:schemeClr val="tx1"/>
              </a:solidFill>
            </a:rPr>
            <a:t>of 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Operators </a:t>
          </a:r>
          <a:r>
            <a:rPr lang="zh-CN" altLang="en-US" sz="1600" dirty="0" smtClean="0">
              <a:solidFill>
                <a:schemeClr val="tx1"/>
              </a:solidFill>
            </a:rPr>
            <a:t>操作指导书</a:t>
          </a:r>
          <a:endParaRPr lang="en-US" altLang="zh-CN" sz="1600" dirty="0" smtClean="0">
            <a:solidFill>
              <a:schemeClr val="tx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dirty="0" smtClean="0">
              <a:solidFill>
                <a:schemeClr val="tx1"/>
              </a:solidFill>
            </a:rPr>
            <a:t>WI </a:t>
          </a:r>
          <a:r>
            <a:rPr lang="en-US" altLang="zh-CN" sz="1600" dirty="0" smtClean="0">
              <a:solidFill>
                <a:schemeClr val="tx1"/>
              </a:solidFill>
            </a:rPr>
            <a:t>of </a:t>
          </a:r>
          <a:r>
            <a:rPr lang="en-US" altLang="zh-CN" sz="1600" dirty="0" smtClean="0">
              <a:solidFill>
                <a:schemeClr val="tx1"/>
              </a:solidFill>
              <a:sym typeface="+mn-ea"/>
            </a:rPr>
            <a:t>Inspection </a:t>
          </a:r>
          <a:r>
            <a:rPr lang="zh-CN" altLang="en-US" sz="1600" dirty="0" smtClean="0">
              <a:solidFill>
                <a:schemeClr val="tx1"/>
              </a:solidFill>
            </a:rPr>
            <a:t>检验指导书</a:t>
          </a:r>
          <a:endParaRPr lang="en-US" altLang="zh-CN" sz="1600" dirty="0" smtClean="0">
            <a:solidFill>
              <a:schemeClr val="tx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dirty="0" smtClean="0">
              <a:solidFill>
                <a:schemeClr val="tx1"/>
              </a:solidFill>
            </a:rPr>
            <a:t>S</a:t>
          </a:r>
          <a:r>
            <a:rPr lang="en-US" altLang="zh-CN" sz="1600" dirty="0" smtClean="0">
              <a:solidFill>
                <a:schemeClr val="tx1"/>
              </a:solidFill>
            </a:rPr>
            <a:t>ub</a:t>
          </a:r>
          <a:r>
            <a:rPr lang="en-US" altLang="zh-CN" sz="1600" dirty="0" smtClean="0">
              <a:solidFill>
                <a:schemeClr val="tx1"/>
              </a:solidFill>
            </a:rPr>
            <a:t>standard</a:t>
          </a:r>
          <a:r>
            <a:rPr lang="en-US" altLang="zh-CN" sz="1600" dirty="0" smtClean="0">
              <a:solidFill>
                <a:schemeClr val="tx1"/>
              </a:solidFill>
            </a:rPr>
            <a:t> management </a:t>
          </a:r>
          <a:r>
            <a:rPr lang="zh-CN" altLang="en-US" sz="1600" dirty="0" smtClean="0">
              <a:solidFill>
                <a:schemeClr val="tx1"/>
              </a:solidFill>
            </a:rPr>
            <a:t>不合格品管理</a:t>
          </a:r>
          <a:endParaRPr lang="en-US" altLang="zh-CN" sz="1600" dirty="0" smtClean="0">
            <a:solidFill>
              <a:schemeClr val="tx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dirty="0" smtClean="0">
              <a:solidFill>
                <a:schemeClr val="tx1"/>
              </a:solidFill>
            </a:rPr>
            <a:t>5S</a:t>
          </a:r>
          <a:endParaRPr sz="6500">
            <a:solidFill>
              <a:schemeClr val="dk1"/>
            </a:solidFill>
          </a:endParaRPr>
        </a:p>
      </dsp:txBody>
      <dsp:txXfrm rot="5400000">
        <a:off x="5652982" y="192064"/>
        <a:ext cx="1679126" cy="6110630"/>
      </dsp:txXfrm>
    </dsp:sp>
    <dsp:sp modelId="{CC7FC08C-9AD1-4B6B-BE63-F9D5B548943F}">
      <dsp:nvSpPr>
        <dsp:cNvPr id="5" name="圆角矩形 4"/>
        <dsp:cNvSpPr/>
      </dsp:nvSpPr>
      <dsp:spPr bwMode="white">
        <a:xfrm>
          <a:off x="0" y="2203853"/>
          <a:ext cx="3437230" cy="2098907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2">
            <a:shade val="80000"/>
            <a:hueOff val="600000"/>
            <a:satOff val="-14901"/>
            <a:lumOff val="3451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34290" rIns="68580" bIns="3429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dirty="0" smtClean="0">
              <a:solidFill>
                <a:schemeClr val="tx1"/>
              </a:solidFill>
            </a:rPr>
            <a:t>Standard Operation</a:t>
          </a:r>
          <a:endParaRPr lang="en-US" altLang="zh-CN" sz="1800" dirty="0" smtClean="0">
            <a:solidFill>
              <a:schemeClr val="tx1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 smtClean="0">
              <a:solidFill>
                <a:schemeClr val="tx1"/>
              </a:solidFill>
            </a:rPr>
            <a:t>标准操作</a:t>
          </a:r>
          <a:endParaRPr lang="en-US" altLang="zh-CN" sz="1800" dirty="0" smtClean="0">
            <a:solidFill>
              <a:schemeClr val="tx1"/>
            </a:solidFill>
          </a:endParaRPr>
        </a:p>
      </dsp:txBody>
      <dsp:txXfrm>
        <a:off x="0" y="2203853"/>
        <a:ext cx="3437230" cy="2098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4B8A4-21AC-4020-BA60-861D53E168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EDE67-C8DF-40B2-B8C2-7D70996B5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公司介绍</a:t>
                      </a:r>
                      <a:endParaRPr lang="zh-CN" altLang="en-US" sz="1865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企业荣誉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公司产品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企业客户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 userDrawn="1"/>
        </p:nvGrpSpPr>
        <p:grpSpPr>
          <a:xfrm>
            <a:off x="0" y="2071495"/>
            <a:ext cx="1691680" cy="788187"/>
            <a:chOff x="0" y="2071494"/>
            <a:chExt cx="1691680" cy="788186"/>
          </a:xfrm>
          <a:solidFill>
            <a:srgbClr val="00B050"/>
          </a:solidFill>
        </p:grpSpPr>
        <p:sp>
          <p:nvSpPr>
            <p:cNvPr id="14" name="矩形 13"/>
            <p:cNvSpPr/>
            <p:nvPr userDrawn="1"/>
          </p:nvSpPr>
          <p:spPr>
            <a:xfrm>
              <a:off x="0" y="2071494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公司团队</a:t>
              </a:r>
              <a:endParaRPr lang="zh-CN" altLang="en-US" sz="18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 userDrawn="1"/>
          </p:nvSpPr>
          <p:spPr>
            <a:xfrm rot="16200000">
              <a:off x="1547664" y="2393580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公司介绍</a:t>
                      </a:r>
                      <a:endParaRPr lang="zh-CN" altLang="en-US" sz="1865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公司团队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公司产品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企业客户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 userDrawn="1"/>
        </p:nvGrpSpPr>
        <p:grpSpPr>
          <a:xfrm>
            <a:off x="0" y="2849475"/>
            <a:ext cx="1691680" cy="788187"/>
            <a:chOff x="0" y="2849474"/>
            <a:chExt cx="1691680" cy="788186"/>
          </a:xfrm>
          <a:solidFill>
            <a:srgbClr val="00B050"/>
          </a:solidFill>
        </p:grpSpPr>
        <p:sp>
          <p:nvSpPr>
            <p:cNvPr id="14" name="矩形 13"/>
            <p:cNvSpPr/>
            <p:nvPr userDrawn="1"/>
          </p:nvSpPr>
          <p:spPr>
            <a:xfrm>
              <a:off x="0" y="2849474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企业荣誉</a:t>
              </a:r>
              <a:endParaRPr lang="zh-CN" altLang="en-US" sz="18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 userDrawn="1"/>
          </p:nvSpPr>
          <p:spPr>
            <a:xfrm rot="16200000">
              <a:off x="1547664" y="3171559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8078627" y="367875"/>
            <a:ext cx="2698137" cy="668205"/>
            <a:chOff x="6627969" y="252205"/>
            <a:chExt cx="2185523" cy="501154"/>
          </a:xfrm>
        </p:grpSpPr>
        <p:sp>
          <p:nvSpPr>
            <p:cNvPr id="17" name="TextBox 2"/>
            <p:cNvSpPr txBox="1"/>
            <p:nvPr/>
          </p:nvSpPr>
          <p:spPr>
            <a:xfrm>
              <a:off x="6627969" y="252205"/>
              <a:ext cx="1155000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735" dirty="0">
                <a:solidFill>
                  <a:srgbClr val="00B050"/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endParaRPr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7427923" y="561906"/>
              <a:ext cx="1385569" cy="19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065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公司介绍</a:t>
                      </a:r>
                      <a:endParaRPr lang="zh-CN" altLang="en-US" sz="1865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公司团队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企业荣誉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企业客户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 userDrawn="1"/>
        </p:nvGrpSpPr>
        <p:grpSpPr>
          <a:xfrm>
            <a:off x="0" y="3650244"/>
            <a:ext cx="1691680" cy="788187"/>
            <a:chOff x="0" y="3650242"/>
            <a:chExt cx="1691680" cy="788186"/>
          </a:xfrm>
          <a:solidFill>
            <a:srgbClr val="00B050"/>
          </a:solidFill>
        </p:grpSpPr>
        <p:sp>
          <p:nvSpPr>
            <p:cNvPr id="14" name="矩形 13"/>
            <p:cNvSpPr/>
            <p:nvPr userDrawn="1"/>
          </p:nvSpPr>
          <p:spPr>
            <a:xfrm>
              <a:off x="0" y="3650242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公司产品</a:t>
              </a:r>
              <a:endParaRPr lang="zh-CN" altLang="en-US" sz="18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 userDrawn="1"/>
          </p:nvSpPr>
          <p:spPr>
            <a:xfrm rot="16200000">
              <a:off x="1547664" y="3972328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8078627" y="367875"/>
            <a:ext cx="2698137" cy="668205"/>
            <a:chOff x="6627969" y="252205"/>
            <a:chExt cx="2185523" cy="501154"/>
          </a:xfrm>
        </p:grpSpPr>
        <p:sp>
          <p:nvSpPr>
            <p:cNvPr id="17" name="TextBox 2"/>
            <p:cNvSpPr txBox="1"/>
            <p:nvPr/>
          </p:nvSpPr>
          <p:spPr>
            <a:xfrm>
              <a:off x="6627969" y="252205"/>
              <a:ext cx="1155000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735" dirty="0">
                <a:solidFill>
                  <a:srgbClr val="00B050"/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endParaRPr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7427923" y="561906"/>
              <a:ext cx="1385569" cy="19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065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7" name="表格 6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公司介绍</a:t>
                      </a:r>
                      <a:endParaRPr lang="zh-CN" altLang="en-US" sz="1865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公司团队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企业荣誉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公司产品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组合 7"/>
          <p:cNvGrpSpPr/>
          <p:nvPr userDrawn="1"/>
        </p:nvGrpSpPr>
        <p:grpSpPr>
          <a:xfrm>
            <a:off x="0" y="4440573"/>
            <a:ext cx="1691680" cy="788187"/>
            <a:chOff x="0" y="4427150"/>
            <a:chExt cx="1691680" cy="788186"/>
          </a:xfrm>
          <a:solidFill>
            <a:srgbClr val="00B050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4427150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企业客户</a:t>
              </a:r>
              <a:endPara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16200000">
              <a:off x="1547664" y="4749236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8078627" y="367875"/>
            <a:ext cx="2698137" cy="668205"/>
            <a:chOff x="6627969" y="252205"/>
            <a:chExt cx="2185523" cy="501154"/>
          </a:xfrm>
        </p:grpSpPr>
        <p:sp>
          <p:nvSpPr>
            <p:cNvPr id="12" name="TextBox 2"/>
            <p:cNvSpPr txBox="1"/>
            <p:nvPr/>
          </p:nvSpPr>
          <p:spPr>
            <a:xfrm>
              <a:off x="6627969" y="252205"/>
              <a:ext cx="1155000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735" dirty="0">
                <a:solidFill>
                  <a:srgbClr val="00B050"/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endParaRPr>
            </a:p>
          </p:txBody>
        </p:sp>
        <p:sp>
          <p:nvSpPr>
            <p:cNvPr id="14" name="TextBox 4"/>
            <p:cNvSpPr txBox="1"/>
            <p:nvPr/>
          </p:nvSpPr>
          <p:spPr>
            <a:xfrm>
              <a:off x="7427923" y="561906"/>
              <a:ext cx="1385569" cy="19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065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blipFill dpi="0" rotWithShape="1">
          <a:blip r:embed="rId2">
            <a:alphaModFix amt="8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公司团队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企业荣誉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公司产品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企业客户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 userDrawn="1"/>
        </p:nvGrpSpPr>
        <p:grpSpPr>
          <a:xfrm>
            <a:off x="0" y="1272661"/>
            <a:ext cx="1691680" cy="788187"/>
            <a:chOff x="0" y="1272662"/>
            <a:chExt cx="1691680" cy="788186"/>
          </a:xfrm>
          <a:solidFill>
            <a:srgbClr val="00B050"/>
          </a:solidFill>
        </p:grpSpPr>
        <p:sp>
          <p:nvSpPr>
            <p:cNvPr id="14" name="矩形 13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endPara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公司介绍</a:t>
                      </a:r>
                      <a:endParaRPr lang="zh-CN" altLang="en-US" sz="1865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企业荣誉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公司产品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企业客户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 userDrawn="1"/>
        </p:nvGrpSpPr>
        <p:grpSpPr>
          <a:xfrm>
            <a:off x="0" y="2071495"/>
            <a:ext cx="1691680" cy="788187"/>
            <a:chOff x="0" y="2071494"/>
            <a:chExt cx="1691680" cy="788186"/>
          </a:xfrm>
          <a:solidFill>
            <a:srgbClr val="00B050"/>
          </a:solidFill>
        </p:grpSpPr>
        <p:sp>
          <p:nvSpPr>
            <p:cNvPr id="14" name="矩形 13"/>
            <p:cNvSpPr/>
            <p:nvPr userDrawn="1"/>
          </p:nvSpPr>
          <p:spPr>
            <a:xfrm>
              <a:off x="0" y="2071494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公司团队</a:t>
              </a:r>
              <a:endParaRPr lang="zh-CN" altLang="en-US" sz="18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 userDrawn="1"/>
          </p:nvSpPr>
          <p:spPr>
            <a:xfrm rot="16200000">
              <a:off x="1547664" y="2393580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公司介绍</a:t>
                      </a:r>
                      <a:endParaRPr lang="zh-CN" altLang="en-US" sz="1865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公司团队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公司产品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企业客户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 userDrawn="1"/>
        </p:nvGrpSpPr>
        <p:grpSpPr>
          <a:xfrm>
            <a:off x="0" y="2849475"/>
            <a:ext cx="1691680" cy="788187"/>
            <a:chOff x="0" y="2849474"/>
            <a:chExt cx="1691680" cy="788186"/>
          </a:xfrm>
          <a:solidFill>
            <a:srgbClr val="00B050"/>
          </a:solidFill>
        </p:grpSpPr>
        <p:sp>
          <p:nvSpPr>
            <p:cNvPr id="14" name="矩形 13"/>
            <p:cNvSpPr/>
            <p:nvPr userDrawn="1"/>
          </p:nvSpPr>
          <p:spPr>
            <a:xfrm>
              <a:off x="0" y="2849474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企业荣誉</a:t>
              </a:r>
              <a:endParaRPr lang="zh-CN" altLang="en-US" sz="18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 userDrawn="1"/>
          </p:nvSpPr>
          <p:spPr>
            <a:xfrm rot="16200000">
              <a:off x="1547664" y="3171559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8078627" y="367875"/>
            <a:ext cx="2698137" cy="668205"/>
            <a:chOff x="6627969" y="252205"/>
            <a:chExt cx="2185523" cy="501154"/>
          </a:xfrm>
        </p:grpSpPr>
        <p:sp>
          <p:nvSpPr>
            <p:cNvPr id="17" name="TextBox 2"/>
            <p:cNvSpPr txBox="1"/>
            <p:nvPr/>
          </p:nvSpPr>
          <p:spPr>
            <a:xfrm>
              <a:off x="6627969" y="252205"/>
              <a:ext cx="1155000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735" dirty="0">
                <a:solidFill>
                  <a:srgbClr val="00B050"/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endParaRPr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7427923" y="561906"/>
              <a:ext cx="1385569" cy="19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065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公司介绍</a:t>
                      </a:r>
                      <a:endParaRPr lang="zh-CN" altLang="en-US" sz="1865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公司团队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企业荣誉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企业客户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 userDrawn="1"/>
        </p:nvGrpSpPr>
        <p:grpSpPr>
          <a:xfrm>
            <a:off x="0" y="3650244"/>
            <a:ext cx="1691680" cy="788187"/>
            <a:chOff x="0" y="3650242"/>
            <a:chExt cx="1691680" cy="788186"/>
          </a:xfrm>
          <a:solidFill>
            <a:srgbClr val="00B050"/>
          </a:solidFill>
        </p:grpSpPr>
        <p:sp>
          <p:nvSpPr>
            <p:cNvPr id="14" name="矩形 13"/>
            <p:cNvSpPr/>
            <p:nvPr userDrawn="1"/>
          </p:nvSpPr>
          <p:spPr>
            <a:xfrm>
              <a:off x="0" y="3650242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公司产品</a:t>
              </a:r>
              <a:endParaRPr lang="zh-CN" altLang="en-US" sz="18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 userDrawn="1"/>
          </p:nvSpPr>
          <p:spPr>
            <a:xfrm rot="16200000">
              <a:off x="1547664" y="3972328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8078627" y="367875"/>
            <a:ext cx="2698137" cy="668205"/>
            <a:chOff x="6627969" y="252205"/>
            <a:chExt cx="2185523" cy="501154"/>
          </a:xfrm>
        </p:grpSpPr>
        <p:sp>
          <p:nvSpPr>
            <p:cNvPr id="17" name="TextBox 2"/>
            <p:cNvSpPr txBox="1"/>
            <p:nvPr/>
          </p:nvSpPr>
          <p:spPr>
            <a:xfrm>
              <a:off x="6627969" y="252205"/>
              <a:ext cx="1155000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735" dirty="0">
                <a:solidFill>
                  <a:srgbClr val="00B050"/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endParaRPr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7427923" y="561906"/>
              <a:ext cx="1385569" cy="19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065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7" name="表格 6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公司介绍</a:t>
                      </a:r>
                      <a:endParaRPr lang="zh-CN" altLang="en-US" sz="1865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公司团队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企业荣誉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公司产品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组合 7"/>
          <p:cNvGrpSpPr/>
          <p:nvPr userDrawn="1"/>
        </p:nvGrpSpPr>
        <p:grpSpPr>
          <a:xfrm>
            <a:off x="0" y="4440573"/>
            <a:ext cx="1691680" cy="788187"/>
            <a:chOff x="0" y="4427150"/>
            <a:chExt cx="1691680" cy="788186"/>
          </a:xfrm>
          <a:solidFill>
            <a:srgbClr val="00B050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4427150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企业客户</a:t>
              </a:r>
              <a:endPara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16200000">
              <a:off x="1547664" y="4749236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8078627" y="367875"/>
            <a:ext cx="2698137" cy="668205"/>
            <a:chOff x="6627969" y="252205"/>
            <a:chExt cx="2185523" cy="501154"/>
          </a:xfrm>
        </p:grpSpPr>
        <p:sp>
          <p:nvSpPr>
            <p:cNvPr id="12" name="TextBox 2"/>
            <p:cNvSpPr txBox="1"/>
            <p:nvPr/>
          </p:nvSpPr>
          <p:spPr>
            <a:xfrm>
              <a:off x="6627969" y="252205"/>
              <a:ext cx="1155000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735" dirty="0">
                <a:solidFill>
                  <a:srgbClr val="00B050"/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endParaRPr>
            </a:p>
          </p:txBody>
        </p:sp>
        <p:sp>
          <p:nvSpPr>
            <p:cNvPr id="14" name="TextBox 4"/>
            <p:cNvSpPr txBox="1"/>
            <p:nvPr/>
          </p:nvSpPr>
          <p:spPr>
            <a:xfrm>
              <a:off x="7427923" y="561906"/>
              <a:ext cx="1385569" cy="19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065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blipFill dpi="0" rotWithShape="1">
          <a:blip r:embed="rId2">
            <a:alphaModFix amt="8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0" y="1268760"/>
          <a:ext cx="1691640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40"/>
              </a:tblGrid>
              <a:tr h="792480">
                <a:tc>
                  <a:txBody>
                    <a:bodyPr/>
                    <a:lstStyle/>
                    <a:p>
                      <a:pPr algn="ctr"/>
                      <a:endParaRPr lang="zh-CN" altLang="en-US" sz="1865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公司团队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企业荣誉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公司产品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65" dirty="0">
                          <a:solidFill>
                            <a:srgbClr val="80808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企业客户</a:t>
                      </a:r>
                      <a:endParaRPr lang="zh-CN" altLang="en-US" sz="1865" dirty="0">
                        <a:solidFill>
                          <a:srgbClr val="808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 userDrawn="1"/>
        </p:nvGrpSpPr>
        <p:grpSpPr>
          <a:xfrm>
            <a:off x="0" y="1272661"/>
            <a:ext cx="1691680" cy="788187"/>
            <a:chOff x="0" y="1272662"/>
            <a:chExt cx="1691680" cy="788186"/>
          </a:xfrm>
          <a:solidFill>
            <a:srgbClr val="00B050"/>
          </a:solidFill>
        </p:grpSpPr>
        <p:sp>
          <p:nvSpPr>
            <p:cNvPr id="14" name="矩形 13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endPara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" y="450427"/>
            <a:ext cx="1321647" cy="58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1.jpeg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3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9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25.png"/><Relationship Id="rId1" Type="http://schemas.openxmlformats.org/officeDocument/2006/relationships/tags" Target="../tags/tag4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image" Target="../media/image27.jpe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image" Target="../media/image26.jpeg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28.jpeg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0" Type="http://schemas.openxmlformats.org/officeDocument/2006/relationships/notesSlide" Target="../notesSlides/notesSlide12.xml"/><Relationship Id="rId1" Type="http://schemas.openxmlformats.org/officeDocument/2006/relationships/tags" Target="../tags/tag5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12.png"/><Relationship Id="rId7" Type="http://schemas.openxmlformats.org/officeDocument/2006/relationships/tags" Target="../tags/tag68.xml"/><Relationship Id="rId6" Type="http://schemas.openxmlformats.org/officeDocument/2006/relationships/image" Target="../media/image11.png"/><Relationship Id="rId5" Type="http://schemas.openxmlformats.org/officeDocument/2006/relationships/tags" Target="../tags/tag67.xml"/><Relationship Id="rId4" Type="http://schemas.openxmlformats.org/officeDocument/2006/relationships/image" Target="../media/image10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9" Type="http://schemas.openxmlformats.org/officeDocument/2006/relationships/notesSlide" Target="../notesSlides/notesSlide17.xml"/><Relationship Id="rId18" Type="http://schemas.openxmlformats.org/officeDocument/2006/relationships/slideLayout" Target="../slideLayouts/slideLayout4.xml"/><Relationship Id="rId17" Type="http://schemas.openxmlformats.org/officeDocument/2006/relationships/image" Target="../media/image37.png"/><Relationship Id="rId16" Type="http://schemas.openxmlformats.org/officeDocument/2006/relationships/image" Target="../media/image16.png"/><Relationship Id="rId15" Type="http://schemas.openxmlformats.org/officeDocument/2006/relationships/tags" Target="../tags/tag72.xml"/><Relationship Id="rId14" Type="http://schemas.openxmlformats.org/officeDocument/2006/relationships/image" Target="../media/image15.png"/><Relationship Id="rId13" Type="http://schemas.openxmlformats.org/officeDocument/2006/relationships/tags" Target="../tags/tag71.xml"/><Relationship Id="rId12" Type="http://schemas.openxmlformats.org/officeDocument/2006/relationships/image" Target="../media/image14.png"/><Relationship Id="rId11" Type="http://schemas.openxmlformats.org/officeDocument/2006/relationships/tags" Target="../tags/tag70.xml"/><Relationship Id="rId10" Type="http://schemas.openxmlformats.org/officeDocument/2006/relationships/image" Target="../media/image13.png"/><Relationship Id="rId1" Type="http://schemas.openxmlformats.org/officeDocument/2006/relationships/tags" Target="../tags/tag6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6" Type="http://schemas.openxmlformats.org/officeDocument/2006/relationships/tags" Target="../tags/tag76.xml"/><Relationship Id="rId5" Type="http://schemas.openxmlformats.org/officeDocument/2006/relationships/image" Target="../media/image40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39.png"/><Relationship Id="rId1" Type="http://schemas.openxmlformats.org/officeDocument/2006/relationships/tags" Target="../tags/tag7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80.xml"/><Relationship Id="rId5" Type="http://schemas.openxmlformats.org/officeDocument/2006/relationships/image" Target="../media/image43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image" Target="../media/image42.png"/><Relationship Id="rId1" Type="http://schemas.openxmlformats.org/officeDocument/2006/relationships/tags" Target="../tags/tag7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84.xml"/><Relationship Id="rId5" Type="http://schemas.openxmlformats.org/officeDocument/2006/relationships/image" Target="../media/image45.png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44.png"/><Relationship Id="rId1" Type="http://schemas.openxmlformats.org/officeDocument/2006/relationships/tags" Target="../tags/tag8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48.png"/><Relationship Id="rId6" Type="http://schemas.openxmlformats.org/officeDocument/2006/relationships/tags" Target="../tags/tag88.xml"/><Relationship Id="rId5" Type="http://schemas.openxmlformats.org/officeDocument/2006/relationships/image" Target="../media/image47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46.png"/><Relationship Id="rId1" Type="http://schemas.openxmlformats.org/officeDocument/2006/relationships/tags" Target="../tags/tag8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9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tags" Target="../tags/tag89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9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tags" Target="../tags/tag91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9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tags" Target="../tags/tag95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9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tags" Target="../tags/tag97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tags" Target="../tags/tag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10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tags" Target="../tags/tag99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10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tags" Target="../tags/tag101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10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tags" Target="../tags/tag103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10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tags" Target="../tags/tag107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92.png"/><Relationship Id="rId7" Type="http://schemas.openxmlformats.org/officeDocument/2006/relationships/tags" Target="../tags/tag112.xml"/><Relationship Id="rId6" Type="http://schemas.openxmlformats.org/officeDocument/2006/relationships/image" Target="../media/image91.png"/><Relationship Id="rId5" Type="http://schemas.openxmlformats.org/officeDocument/2006/relationships/tags" Target="../tags/tag111.xml"/><Relationship Id="rId4" Type="http://schemas.openxmlformats.org/officeDocument/2006/relationships/image" Target="../media/image90.png"/><Relationship Id="rId3" Type="http://schemas.openxmlformats.org/officeDocument/2006/relationships/tags" Target="../tags/tag110.xml"/><Relationship Id="rId2" Type="http://schemas.openxmlformats.org/officeDocument/2006/relationships/image" Target="../media/image89.jpeg"/><Relationship Id="rId10" Type="http://schemas.openxmlformats.org/officeDocument/2006/relationships/notesSlide" Target="../notesSlides/notesSlide35.xml"/><Relationship Id="rId1" Type="http://schemas.openxmlformats.org/officeDocument/2006/relationships/tags" Target="../tags/tag109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6.xml"/><Relationship Id="rId3" Type="http://schemas.openxmlformats.org/officeDocument/2006/relationships/hyperlink" Target="mailto:Safety.order2@chinasft.com" TargetMode="External"/><Relationship Id="rId2" Type="http://schemas.openxmlformats.org/officeDocument/2006/relationships/hyperlink" Target="mailto:safety.order1@chinasft.com" TargetMode="External"/><Relationship Id="rId1" Type="http://schemas.openxmlformats.org/officeDocument/2006/relationships/tags" Target="../tags/tag1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tags" Target="../tags/tag16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5" Type="http://schemas.openxmlformats.org/officeDocument/2006/relationships/notesSlide" Target="../notesSlides/notesSlide6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39.xml"/><Relationship Id="rId22" Type="http://schemas.openxmlformats.org/officeDocument/2006/relationships/tags" Target="../tags/tag38.xml"/><Relationship Id="rId21" Type="http://schemas.openxmlformats.org/officeDocument/2006/relationships/tags" Target="../tags/tag37.xml"/><Relationship Id="rId20" Type="http://schemas.openxmlformats.org/officeDocument/2006/relationships/tags" Target="../tags/tag36.xml"/><Relationship Id="rId2" Type="http://schemas.openxmlformats.org/officeDocument/2006/relationships/tags" Target="../tags/tag18.xml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tags" Target="../tags/tag43.xml"/><Relationship Id="rId4" Type="http://schemas.openxmlformats.org/officeDocument/2006/relationships/image" Target="../media/image18.jpe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Freeform 3026"/>
          <p:cNvSpPr/>
          <p:nvPr/>
        </p:nvSpPr>
        <p:spPr bwMode="auto">
          <a:xfrm flipH="1">
            <a:off x="13088036" y="-488316"/>
            <a:ext cx="45719" cy="508075247"/>
          </a:xfrm>
          <a:custGeom>
            <a:avLst/>
            <a:gdLst>
              <a:gd name="T0" fmla="*/ 0 h 3"/>
              <a:gd name="T1" fmla="*/ 3 h 3"/>
              <a:gd name="T2" fmla="*/ 0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">
                <a:moveTo>
                  <a:pt x="0" y="0"/>
                </a:moveTo>
                <a:cubicBezTo>
                  <a:pt x="0" y="1"/>
                  <a:pt x="0" y="2"/>
                  <a:pt x="0" y="3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14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65"/>
          </a:p>
        </p:txBody>
      </p:sp>
      <p:sp>
        <p:nvSpPr>
          <p:cNvPr id="3239" name="Freeform 3220"/>
          <p:cNvSpPr/>
          <p:nvPr/>
        </p:nvSpPr>
        <p:spPr bwMode="auto">
          <a:xfrm flipH="1">
            <a:off x="13088036" y="-488317"/>
            <a:ext cx="45719" cy="362917423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FFD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65"/>
          </a:p>
        </p:txBody>
      </p:sp>
      <p:grpSp>
        <p:nvGrpSpPr>
          <p:cNvPr id="16" name="组合 15"/>
          <p:cNvGrpSpPr/>
          <p:nvPr/>
        </p:nvGrpSpPr>
        <p:grpSpPr>
          <a:xfrm>
            <a:off x="670883" y="2011447"/>
            <a:ext cx="2661075" cy="2652627"/>
            <a:chOff x="3841256" y="473794"/>
            <a:chExt cx="1448395" cy="1443797"/>
          </a:xfrm>
        </p:grpSpPr>
        <p:grpSp>
          <p:nvGrpSpPr>
            <p:cNvPr id="17" name="组合 16"/>
            <p:cNvGrpSpPr/>
            <p:nvPr/>
          </p:nvGrpSpPr>
          <p:grpSpPr>
            <a:xfrm>
              <a:off x="3841256" y="473794"/>
              <a:ext cx="1448395" cy="1443797"/>
              <a:chOff x="4319641" y="1941261"/>
              <a:chExt cx="1463132" cy="1458487"/>
            </a:xfrm>
          </p:grpSpPr>
          <p:sp>
            <p:nvSpPr>
              <p:cNvPr id="19" name="Oval 19"/>
              <p:cNvSpPr>
                <a:spLocks noChangeArrowheads="1"/>
              </p:cNvSpPr>
              <p:nvPr/>
            </p:nvSpPr>
            <p:spPr bwMode="auto">
              <a:xfrm>
                <a:off x="4319641" y="1941261"/>
                <a:ext cx="1463132" cy="145848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4456021" y="2074813"/>
                <a:ext cx="1203628" cy="119980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2400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008589" y="867087"/>
              <a:ext cx="1111872" cy="664289"/>
            </a:xfrm>
            <a:prstGeom prst="rect">
              <a:avLst/>
            </a:prstGeom>
            <a:noFill/>
            <a:effectLst>
              <a:innerShdw blurRad="63500" dist="1752600">
                <a:prstClr val="black">
                  <a:alpha val="50000"/>
                </a:prst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7335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anose="020B0806030902050204" pitchFamily="34" charset="0"/>
                  <a:ea typeface="华康俪金黑W8" panose="020B0809000000000000" pitchFamily="49" charset="-122"/>
                </a:rPr>
                <a:t>2025</a:t>
              </a:r>
              <a:endParaRPr lang="zh-CN" altLang="en-US" sz="7335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华康俪金黑W8" panose="020B0809000000000000" pitchFamily="49" charset="-122"/>
              </a:endParaRPr>
            </a:p>
          </p:txBody>
        </p:sp>
      </p:grpSp>
      <p:sp>
        <p:nvSpPr>
          <p:cNvPr id="31" name="圆角矩形 30"/>
          <p:cNvSpPr/>
          <p:nvPr/>
        </p:nvSpPr>
        <p:spPr>
          <a:xfrm>
            <a:off x="5184695" y="3103052"/>
            <a:ext cx="5348547" cy="517261"/>
          </a:xfrm>
          <a:prstGeom prst="roundRect">
            <a:avLst>
              <a:gd name="adj" fmla="val 4227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  <p:sp>
        <p:nvSpPr>
          <p:cNvPr id="32" name="TextBox 31"/>
          <p:cNvSpPr txBox="1"/>
          <p:nvPr/>
        </p:nvSpPr>
        <p:spPr>
          <a:xfrm>
            <a:off x="5453380" y="3113193"/>
            <a:ext cx="4931833" cy="460375"/>
          </a:xfrm>
          <a:prstGeom prst="rect">
            <a:avLst/>
          </a:prstGeom>
          <a:gradFill>
            <a:gsLst>
              <a:gs pos="2000">
                <a:srgbClr val="CDFBCD"/>
              </a:gs>
              <a:gs pos="67000">
                <a:srgbClr val="72D773"/>
              </a:gs>
              <a:gs pos="98000">
                <a:srgbClr val="72D673"/>
              </a:gs>
              <a:gs pos="35000">
                <a:srgbClr val="A9E4A9"/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宁波科瑞博电梯配件有限公司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932388" y="3068427"/>
            <a:ext cx="746193" cy="555273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圆角矩形 33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21897" y="5828029"/>
            <a:ext cx="346888" cy="402389"/>
            <a:chOff x="3432489" y="3884617"/>
            <a:chExt cx="452438" cy="524828"/>
          </a:xfrm>
        </p:grpSpPr>
        <p:sp>
          <p:nvSpPr>
            <p:cNvPr id="41" name="六边形 40"/>
            <p:cNvSpPr/>
            <p:nvPr/>
          </p:nvSpPr>
          <p:spPr>
            <a:xfrm rot="16200000">
              <a:off x="3396294" y="3920812"/>
              <a:ext cx="524828" cy="452438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>
                <a:solidFill>
                  <a:prstClr val="white"/>
                </a:solidFill>
              </a:endParaRPr>
            </a:p>
          </p:txBody>
        </p:sp>
        <p:sp>
          <p:nvSpPr>
            <p:cNvPr id="42" name="Freeform 32"/>
            <p:cNvSpPr>
              <a:spLocks noEditPoints="1"/>
            </p:cNvSpPr>
            <p:nvPr/>
          </p:nvSpPr>
          <p:spPr bwMode="auto">
            <a:xfrm>
              <a:off x="3501561" y="4034548"/>
              <a:ext cx="314293" cy="224963"/>
            </a:xfrm>
            <a:custGeom>
              <a:avLst/>
              <a:gdLst>
                <a:gd name="T0" fmla="*/ 92 w 244"/>
                <a:gd name="T1" fmla="*/ 48 h 175"/>
                <a:gd name="T2" fmla="*/ 102 w 244"/>
                <a:gd name="T3" fmla="*/ 27 h 175"/>
                <a:gd name="T4" fmla="*/ 75 w 244"/>
                <a:gd name="T5" fmla="*/ 0 h 175"/>
                <a:gd name="T6" fmla="*/ 48 w 244"/>
                <a:gd name="T7" fmla="*/ 27 h 175"/>
                <a:gd name="T8" fmla="*/ 58 w 244"/>
                <a:gd name="T9" fmla="*/ 48 h 175"/>
                <a:gd name="T10" fmla="*/ 10 w 244"/>
                <a:gd name="T11" fmla="*/ 123 h 175"/>
                <a:gd name="T12" fmla="*/ 46 w 244"/>
                <a:gd name="T13" fmla="*/ 97 h 175"/>
                <a:gd name="T14" fmla="*/ 32 w 244"/>
                <a:gd name="T15" fmla="*/ 175 h 175"/>
                <a:gd name="T16" fmla="*/ 57 w 244"/>
                <a:gd name="T17" fmla="*/ 175 h 175"/>
                <a:gd name="T18" fmla="*/ 75 w 244"/>
                <a:gd name="T19" fmla="*/ 142 h 175"/>
                <a:gd name="T20" fmla="*/ 93 w 244"/>
                <a:gd name="T21" fmla="*/ 175 h 175"/>
                <a:gd name="T22" fmla="*/ 118 w 244"/>
                <a:gd name="T23" fmla="*/ 175 h 175"/>
                <a:gd name="T24" fmla="*/ 104 w 244"/>
                <a:gd name="T25" fmla="*/ 97 h 175"/>
                <a:gd name="T26" fmla="*/ 140 w 244"/>
                <a:gd name="T27" fmla="*/ 123 h 175"/>
                <a:gd name="T28" fmla="*/ 92 w 244"/>
                <a:gd name="T29" fmla="*/ 48 h 175"/>
                <a:gd name="T30" fmla="*/ 208 w 244"/>
                <a:gd name="T31" fmla="*/ 97 h 175"/>
                <a:gd name="T32" fmla="*/ 214 w 244"/>
                <a:gd name="T33" fmla="*/ 84 h 175"/>
                <a:gd name="T34" fmla="*/ 198 w 244"/>
                <a:gd name="T35" fmla="*/ 68 h 175"/>
                <a:gd name="T36" fmla="*/ 181 w 244"/>
                <a:gd name="T37" fmla="*/ 84 h 175"/>
                <a:gd name="T38" fmla="*/ 187 w 244"/>
                <a:gd name="T39" fmla="*/ 97 h 175"/>
                <a:gd name="T40" fmla="*/ 158 w 244"/>
                <a:gd name="T41" fmla="*/ 143 h 175"/>
                <a:gd name="T42" fmla="*/ 180 w 244"/>
                <a:gd name="T43" fmla="*/ 127 h 175"/>
                <a:gd name="T44" fmla="*/ 171 w 244"/>
                <a:gd name="T45" fmla="*/ 175 h 175"/>
                <a:gd name="T46" fmla="*/ 186 w 244"/>
                <a:gd name="T47" fmla="*/ 175 h 175"/>
                <a:gd name="T48" fmla="*/ 198 w 244"/>
                <a:gd name="T49" fmla="*/ 155 h 175"/>
                <a:gd name="T50" fmla="*/ 209 w 244"/>
                <a:gd name="T51" fmla="*/ 175 h 175"/>
                <a:gd name="T52" fmla="*/ 224 w 244"/>
                <a:gd name="T53" fmla="*/ 175 h 175"/>
                <a:gd name="T54" fmla="*/ 216 w 244"/>
                <a:gd name="T55" fmla="*/ 127 h 175"/>
                <a:gd name="T56" fmla="*/ 237 w 244"/>
                <a:gd name="T57" fmla="*/ 143 h 175"/>
                <a:gd name="T58" fmla="*/ 208 w 244"/>
                <a:gd name="T59" fmla="*/ 9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" h="175">
                  <a:moveTo>
                    <a:pt x="92" y="48"/>
                  </a:moveTo>
                  <a:cubicBezTo>
                    <a:pt x="98" y="43"/>
                    <a:pt x="102" y="36"/>
                    <a:pt x="102" y="27"/>
                  </a:cubicBezTo>
                  <a:cubicBezTo>
                    <a:pt x="102" y="12"/>
                    <a:pt x="90" y="0"/>
                    <a:pt x="75" y="0"/>
                  </a:cubicBezTo>
                  <a:cubicBezTo>
                    <a:pt x="60" y="0"/>
                    <a:pt x="48" y="12"/>
                    <a:pt x="48" y="27"/>
                  </a:cubicBezTo>
                  <a:cubicBezTo>
                    <a:pt x="48" y="36"/>
                    <a:pt x="52" y="43"/>
                    <a:pt x="58" y="48"/>
                  </a:cubicBezTo>
                  <a:cubicBezTo>
                    <a:pt x="31" y="58"/>
                    <a:pt x="0" y="113"/>
                    <a:pt x="10" y="123"/>
                  </a:cubicBezTo>
                  <a:cubicBezTo>
                    <a:pt x="19" y="131"/>
                    <a:pt x="34" y="114"/>
                    <a:pt x="46" y="97"/>
                  </a:cubicBezTo>
                  <a:cubicBezTo>
                    <a:pt x="39" y="123"/>
                    <a:pt x="34" y="151"/>
                    <a:pt x="32" y="175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61"/>
                    <a:pt x="66" y="142"/>
                    <a:pt x="75" y="142"/>
                  </a:cubicBezTo>
                  <a:cubicBezTo>
                    <a:pt x="84" y="142"/>
                    <a:pt x="93" y="161"/>
                    <a:pt x="93" y="175"/>
                  </a:cubicBezTo>
                  <a:cubicBezTo>
                    <a:pt x="118" y="175"/>
                    <a:pt x="118" y="175"/>
                    <a:pt x="118" y="175"/>
                  </a:cubicBezTo>
                  <a:cubicBezTo>
                    <a:pt x="116" y="151"/>
                    <a:pt x="111" y="123"/>
                    <a:pt x="104" y="97"/>
                  </a:cubicBezTo>
                  <a:cubicBezTo>
                    <a:pt x="116" y="114"/>
                    <a:pt x="131" y="131"/>
                    <a:pt x="140" y="123"/>
                  </a:cubicBezTo>
                  <a:cubicBezTo>
                    <a:pt x="150" y="113"/>
                    <a:pt x="119" y="58"/>
                    <a:pt x="92" y="48"/>
                  </a:cubicBezTo>
                  <a:close/>
                  <a:moveTo>
                    <a:pt x="208" y="97"/>
                  </a:moveTo>
                  <a:cubicBezTo>
                    <a:pt x="212" y="94"/>
                    <a:pt x="214" y="89"/>
                    <a:pt x="214" y="84"/>
                  </a:cubicBezTo>
                  <a:cubicBezTo>
                    <a:pt x="214" y="75"/>
                    <a:pt x="207" y="68"/>
                    <a:pt x="198" y="68"/>
                  </a:cubicBezTo>
                  <a:cubicBezTo>
                    <a:pt x="188" y="68"/>
                    <a:pt x="181" y="75"/>
                    <a:pt x="181" y="84"/>
                  </a:cubicBezTo>
                  <a:cubicBezTo>
                    <a:pt x="181" y="89"/>
                    <a:pt x="183" y="94"/>
                    <a:pt x="187" y="97"/>
                  </a:cubicBezTo>
                  <a:cubicBezTo>
                    <a:pt x="170" y="103"/>
                    <a:pt x="151" y="137"/>
                    <a:pt x="158" y="143"/>
                  </a:cubicBezTo>
                  <a:cubicBezTo>
                    <a:pt x="163" y="148"/>
                    <a:pt x="172" y="137"/>
                    <a:pt x="180" y="127"/>
                  </a:cubicBezTo>
                  <a:cubicBezTo>
                    <a:pt x="176" y="143"/>
                    <a:pt x="173" y="160"/>
                    <a:pt x="171" y="175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86" y="167"/>
                    <a:pt x="192" y="155"/>
                    <a:pt x="198" y="155"/>
                  </a:cubicBezTo>
                  <a:cubicBezTo>
                    <a:pt x="203" y="155"/>
                    <a:pt x="209" y="167"/>
                    <a:pt x="209" y="175"/>
                  </a:cubicBezTo>
                  <a:cubicBezTo>
                    <a:pt x="224" y="175"/>
                    <a:pt x="224" y="175"/>
                    <a:pt x="224" y="175"/>
                  </a:cubicBezTo>
                  <a:cubicBezTo>
                    <a:pt x="223" y="160"/>
                    <a:pt x="219" y="143"/>
                    <a:pt x="216" y="127"/>
                  </a:cubicBezTo>
                  <a:cubicBezTo>
                    <a:pt x="223" y="137"/>
                    <a:pt x="232" y="148"/>
                    <a:pt x="237" y="143"/>
                  </a:cubicBezTo>
                  <a:cubicBezTo>
                    <a:pt x="244" y="137"/>
                    <a:pt x="225" y="103"/>
                    <a:pt x="208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65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13083" y="5828029"/>
            <a:ext cx="346888" cy="402389"/>
            <a:chOff x="2832796" y="3884617"/>
            <a:chExt cx="452438" cy="524828"/>
          </a:xfrm>
        </p:grpSpPr>
        <p:sp>
          <p:nvSpPr>
            <p:cNvPr id="43" name="六边形 42"/>
            <p:cNvSpPr/>
            <p:nvPr/>
          </p:nvSpPr>
          <p:spPr>
            <a:xfrm rot="16200000">
              <a:off x="2796601" y="3920812"/>
              <a:ext cx="524828" cy="452438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>
                <a:solidFill>
                  <a:prstClr val="white"/>
                </a:solidFill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2918455" y="4034549"/>
              <a:ext cx="281120" cy="254373"/>
              <a:chOff x="8578850" y="285750"/>
              <a:chExt cx="817563" cy="739775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Freeform 35"/>
              <p:cNvSpPr/>
              <p:nvPr/>
            </p:nvSpPr>
            <p:spPr bwMode="auto">
              <a:xfrm>
                <a:off x="8578850" y="530225"/>
                <a:ext cx="615950" cy="495300"/>
              </a:xfrm>
              <a:custGeom>
                <a:avLst/>
                <a:gdLst>
                  <a:gd name="T0" fmla="*/ 164 w 164"/>
                  <a:gd name="T1" fmla="*/ 59 h 132"/>
                  <a:gd name="T2" fmla="*/ 131 w 164"/>
                  <a:gd name="T3" fmla="*/ 63 h 132"/>
                  <a:gd name="T4" fmla="*/ 108 w 164"/>
                  <a:gd name="T5" fmla="*/ 61 h 132"/>
                  <a:gd name="T6" fmla="*/ 76 w 164"/>
                  <a:gd name="T7" fmla="*/ 83 h 132"/>
                  <a:gd name="T8" fmla="*/ 77 w 164"/>
                  <a:gd name="T9" fmla="*/ 50 h 132"/>
                  <a:gd name="T10" fmla="*/ 41 w 164"/>
                  <a:gd name="T11" fmla="*/ 0 h 132"/>
                  <a:gd name="T12" fmla="*/ 0 w 164"/>
                  <a:gd name="T13" fmla="*/ 48 h 132"/>
                  <a:gd name="T14" fmla="*/ 83 w 164"/>
                  <a:gd name="T15" fmla="*/ 105 h 132"/>
                  <a:gd name="T16" fmla="*/ 108 w 164"/>
                  <a:gd name="T17" fmla="*/ 102 h 132"/>
                  <a:gd name="T18" fmla="*/ 138 w 164"/>
                  <a:gd name="T19" fmla="*/ 132 h 132"/>
                  <a:gd name="T20" fmla="*/ 130 w 164"/>
                  <a:gd name="T21" fmla="*/ 95 h 132"/>
                  <a:gd name="T22" fmla="*/ 164 w 164"/>
                  <a:gd name="T23" fmla="*/ 5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132">
                    <a:moveTo>
                      <a:pt x="164" y="59"/>
                    </a:moveTo>
                    <a:cubicBezTo>
                      <a:pt x="154" y="62"/>
                      <a:pt x="143" y="63"/>
                      <a:pt x="131" y="63"/>
                    </a:cubicBezTo>
                    <a:cubicBezTo>
                      <a:pt x="123" y="63"/>
                      <a:pt x="115" y="62"/>
                      <a:pt x="108" y="61"/>
                    </a:cubicBezTo>
                    <a:cubicBezTo>
                      <a:pt x="104" y="64"/>
                      <a:pt x="76" y="83"/>
                      <a:pt x="76" y="83"/>
                    </a:cubicBezTo>
                    <a:cubicBezTo>
                      <a:pt x="76" y="83"/>
                      <a:pt x="76" y="56"/>
                      <a:pt x="77" y="50"/>
                    </a:cubicBezTo>
                    <a:cubicBezTo>
                      <a:pt x="55" y="38"/>
                      <a:pt x="41" y="20"/>
                      <a:pt x="41" y="0"/>
                    </a:cubicBezTo>
                    <a:cubicBezTo>
                      <a:pt x="17" y="10"/>
                      <a:pt x="0" y="28"/>
                      <a:pt x="0" y="48"/>
                    </a:cubicBezTo>
                    <a:cubicBezTo>
                      <a:pt x="0" y="80"/>
                      <a:pt x="37" y="105"/>
                      <a:pt x="83" y="105"/>
                    </a:cubicBezTo>
                    <a:cubicBezTo>
                      <a:pt x="92" y="105"/>
                      <a:pt x="100" y="104"/>
                      <a:pt x="108" y="102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48" y="87"/>
                      <a:pt x="160" y="74"/>
                      <a:pt x="164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36"/>
              <p:cNvSpPr/>
              <p:nvPr/>
            </p:nvSpPr>
            <p:spPr bwMode="auto">
              <a:xfrm>
                <a:off x="8777288" y="285750"/>
                <a:ext cx="619125" cy="469900"/>
              </a:xfrm>
              <a:custGeom>
                <a:avLst/>
                <a:gdLst>
                  <a:gd name="T0" fmla="*/ 83 w 165"/>
                  <a:gd name="T1" fmla="*/ 0 h 125"/>
                  <a:gd name="T2" fmla="*/ 0 w 165"/>
                  <a:gd name="T3" fmla="*/ 56 h 125"/>
                  <a:gd name="T4" fmla="*/ 36 w 165"/>
                  <a:gd name="T5" fmla="*/ 102 h 125"/>
                  <a:gd name="T6" fmla="*/ 35 w 165"/>
                  <a:gd name="T7" fmla="*/ 125 h 125"/>
                  <a:gd name="T8" fmla="*/ 57 w 165"/>
                  <a:gd name="T9" fmla="*/ 110 h 125"/>
                  <a:gd name="T10" fmla="*/ 83 w 165"/>
                  <a:gd name="T11" fmla="*/ 113 h 125"/>
                  <a:gd name="T12" fmla="*/ 165 w 165"/>
                  <a:gd name="T13" fmla="*/ 56 h 125"/>
                  <a:gd name="T14" fmla="*/ 83 w 165"/>
                  <a:gd name="T1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25">
                    <a:moveTo>
                      <a:pt x="83" y="0"/>
                    </a:moveTo>
                    <a:cubicBezTo>
                      <a:pt x="37" y="0"/>
                      <a:pt x="0" y="25"/>
                      <a:pt x="0" y="56"/>
                    </a:cubicBezTo>
                    <a:cubicBezTo>
                      <a:pt x="0" y="75"/>
                      <a:pt x="14" y="92"/>
                      <a:pt x="36" y="102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57" y="110"/>
                      <a:pt x="57" y="110"/>
                      <a:pt x="57" y="110"/>
                    </a:cubicBezTo>
                    <a:cubicBezTo>
                      <a:pt x="65" y="112"/>
                      <a:pt x="74" y="113"/>
                      <a:pt x="83" y="113"/>
                    </a:cubicBezTo>
                    <a:cubicBezTo>
                      <a:pt x="128" y="113"/>
                      <a:pt x="165" y="87"/>
                      <a:pt x="165" y="56"/>
                    </a:cubicBezTo>
                    <a:cubicBezTo>
                      <a:pt x="165" y="25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731559" y="5834803"/>
            <a:ext cx="346888" cy="402389"/>
            <a:chOff x="4172071" y="3884617"/>
            <a:chExt cx="452438" cy="524828"/>
          </a:xfrm>
        </p:grpSpPr>
        <p:sp>
          <p:nvSpPr>
            <p:cNvPr id="47" name="六边形 46"/>
            <p:cNvSpPr/>
            <p:nvPr/>
          </p:nvSpPr>
          <p:spPr>
            <a:xfrm rot="16200000">
              <a:off x="4135876" y="3920812"/>
              <a:ext cx="524828" cy="452438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>
                <a:solidFill>
                  <a:prstClr val="white"/>
                </a:solidFill>
              </a:endParaRPr>
            </a:p>
          </p:txBody>
        </p:sp>
        <p:grpSp>
          <p:nvGrpSpPr>
            <p:cNvPr id="49" name="Group 11"/>
            <p:cNvGrpSpPr>
              <a:grpSpLocks noChangeAspect="1"/>
            </p:cNvGrpSpPr>
            <p:nvPr/>
          </p:nvGrpSpPr>
          <p:grpSpPr bwMode="auto">
            <a:xfrm>
              <a:off x="4256444" y="4013642"/>
              <a:ext cx="306915" cy="266775"/>
              <a:chOff x="4838" y="1902"/>
              <a:chExt cx="497" cy="432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Freeform 12"/>
              <p:cNvSpPr>
                <a:spLocks noEditPoints="1"/>
              </p:cNvSpPr>
              <p:nvPr/>
            </p:nvSpPr>
            <p:spPr bwMode="auto">
              <a:xfrm>
                <a:off x="5001" y="1999"/>
                <a:ext cx="334" cy="335"/>
              </a:xfrm>
              <a:custGeom>
                <a:avLst/>
                <a:gdLst>
                  <a:gd name="T0" fmla="*/ 9 w 80"/>
                  <a:gd name="T1" fmla="*/ 19 h 80"/>
                  <a:gd name="T2" fmla="*/ 10 w 80"/>
                  <a:gd name="T3" fmla="*/ 26 h 80"/>
                  <a:gd name="T4" fmla="*/ 5 w 80"/>
                  <a:gd name="T5" fmla="*/ 27 h 80"/>
                  <a:gd name="T6" fmla="*/ 0 w 80"/>
                  <a:gd name="T7" fmla="*/ 31 h 80"/>
                  <a:gd name="T8" fmla="*/ 3 w 80"/>
                  <a:gd name="T9" fmla="*/ 37 h 80"/>
                  <a:gd name="T10" fmla="*/ 7 w 80"/>
                  <a:gd name="T11" fmla="*/ 42 h 80"/>
                  <a:gd name="T12" fmla="*/ 3 w 80"/>
                  <a:gd name="T13" fmla="*/ 46 h 80"/>
                  <a:gd name="T14" fmla="*/ 1 w 80"/>
                  <a:gd name="T15" fmla="*/ 52 h 80"/>
                  <a:gd name="T16" fmla="*/ 7 w 80"/>
                  <a:gd name="T17" fmla="*/ 56 h 80"/>
                  <a:gd name="T18" fmla="*/ 11 w 80"/>
                  <a:gd name="T19" fmla="*/ 57 h 80"/>
                  <a:gd name="T20" fmla="*/ 11 w 80"/>
                  <a:gd name="T21" fmla="*/ 63 h 80"/>
                  <a:gd name="T22" fmla="*/ 13 w 80"/>
                  <a:gd name="T23" fmla="*/ 70 h 80"/>
                  <a:gd name="T24" fmla="*/ 19 w 80"/>
                  <a:gd name="T25" fmla="*/ 70 h 80"/>
                  <a:gd name="T26" fmla="*/ 25 w 80"/>
                  <a:gd name="T27" fmla="*/ 70 h 80"/>
                  <a:gd name="T28" fmla="*/ 27 w 80"/>
                  <a:gd name="T29" fmla="*/ 74 h 80"/>
                  <a:gd name="T30" fmla="*/ 31 w 80"/>
                  <a:gd name="T31" fmla="*/ 79 h 80"/>
                  <a:gd name="T32" fmla="*/ 37 w 80"/>
                  <a:gd name="T33" fmla="*/ 76 h 80"/>
                  <a:gd name="T34" fmla="*/ 42 w 80"/>
                  <a:gd name="T35" fmla="*/ 73 h 80"/>
                  <a:gd name="T36" fmla="*/ 46 w 80"/>
                  <a:gd name="T37" fmla="*/ 76 h 80"/>
                  <a:gd name="T38" fmla="*/ 52 w 80"/>
                  <a:gd name="T39" fmla="*/ 78 h 80"/>
                  <a:gd name="T40" fmla="*/ 56 w 80"/>
                  <a:gd name="T41" fmla="*/ 73 h 80"/>
                  <a:gd name="T42" fmla="*/ 58 w 80"/>
                  <a:gd name="T43" fmla="*/ 67 h 80"/>
                  <a:gd name="T44" fmla="*/ 63 w 80"/>
                  <a:gd name="T45" fmla="*/ 68 h 80"/>
                  <a:gd name="T46" fmla="*/ 69 w 80"/>
                  <a:gd name="T47" fmla="*/ 67 h 80"/>
                  <a:gd name="T48" fmla="*/ 70 w 80"/>
                  <a:gd name="T49" fmla="*/ 60 h 80"/>
                  <a:gd name="T50" fmla="*/ 69 w 80"/>
                  <a:gd name="T51" fmla="*/ 54 h 80"/>
                  <a:gd name="T52" fmla="*/ 74 w 80"/>
                  <a:gd name="T53" fmla="*/ 53 h 80"/>
                  <a:gd name="T54" fmla="*/ 79 w 80"/>
                  <a:gd name="T55" fmla="*/ 48 h 80"/>
                  <a:gd name="T56" fmla="*/ 76 w 80"/>
                  <a:gd name="T57" fmla="*/ 42 h 80"/>
                  <a:gd name="T58" fmla="*/ 72 w 80"/>
                  <a:gd name="T59" fmla="*/ 37 h 80"/>
                  <a:gd name="T60" fmla="*/ 76 w 80"/>
                  <a:gd name="T61" fmla="*/ 34 h 80"/>
                  <a:gd name="T62" fmla="*/ 78 w 80"/>
                  <a:gd name="T63" fmla="*/ 27 h 80"/>
                  <a:gd name="T64" fmla="*/ 73 w 80"/>
                  <a:gd name="T65" fmla="*/ 24 h 80"/>
                  <a:gd name="T66" fmla="*/ 67 w 80"/>
                  <a:gd name="T67" fmla="*/ 21 h 80"/>
                  <a:gd name="T68" fmla="*/ 68 w 80"/>
                  <a:gd name="T69" fmla="*/ 16 h 80"/>
                  <a:gd name="T70" fmla="*/ 67 w 80"/>
                  <a:gd name="T71" fmla="*/ 10 h 80"/>
                  <a:gd name="T72" fmla="*/ 60 w 80"/>
                  <a:gd name="T73" fmla="*/ 9 h 80"/>
                  <a:gd name="T74" fmla="*/ 54 w 80"/>
                  <a:gd name="T75" fmla="*/ 10 h 80"/>
                  <a:gd name="T76" fmla="*/ 52 w 80"/>
                  <a:gd name="T77" fmla="*/ 5 h 80"/>
                  <a:gd name="T78" fmla="*/ 48 w 80"/>
                  <a:gd name="T79" fmla="*/ 0 h 80"/>
                  <a:gd name="T80" fmla="*/ 42 w 80"/>
                  <a:gd name="T81" fmla="*/ 3 h 80"/>
                  <a:gd name="T82" fmla="*/ 37 w 80"/>
                  <a:gd name="T83" fmla="*/ 7 h 80"/>
                  <a:gd name="T84" fmla="*/ 33 w 80"/>
                  <a:gd name="T85" fmla="*/ 3 h 80"/>
                  <a:gd name="T86" fmla="*/ 27 w 80"/>
                  <a:gd name="T87" fmla="*/ 1 h 80"/>
                  <a:gd name="T88" fmla="*/ 23 w 80"/>
                  <a:gd name="T89" fmla="*/ 7 h 80"/>
                  <a:gd name="T90" fmla="*/ 21 w 80"/>
                  <a:gd name="T91" fmla="*/ 13 h 80"/>
                  <a:gd name="T92" fmla="*/ 16 w 80"/>
                  <a:gd name="T93" fmla="*/ 11 h 80"/>
                  <a:gd name="T94" fmla="*/ 10 w 80"/>
                  <a:gd name="T95" fmla="*/ 13 h 80"/>
                  <a:gd name="T96" fmla="*/ 9 w 80"/>
                  <a:gd name="T97" fmla="*/ 19 h 80"/>
                  <a:gd name="T98" fmla="*/ 32 w 80"/>
                  <a:gd name="T99" fmla="*/ 18 h 80"/>
                  <a:gd name="T100" fmla="*/ 62 w 80"/>
                  <a:gd name="T101" fmla="*/ 33 h 80"/>
                  <a:gd name="T102" fmla="*/ 47 w 80"/>
                  <a:gd name="T103" fmla="*/ 62 h 80"/>
                  <a:gd name="T104" fmla="*/ 18 w 80"/>
                  <a:gd name="T105" fmla="*/ 47 h 80"/>
                  <a:gd name="T106" fmla="*/ 32 w 80"/>
                  <a:gd name="T107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0" h="80">
                    <a:moveTo>
                      <a:pt x="9" y="19"/>
                    </a:moveTo>
                    <a:cubicBezTo>
                      <a:pt x="11" y="21"/>
                      <a:pt x="10" y="25"/>
                      <a:pt x="10" y="26"/>
                    </a:cubicBezTo>
                    <a:cubicBezTo>
                      <a:pt x="9" y="27"/>
                      <a:pt x="7" y="27"/>
                      <a:pt x="5" y="27"/>
                    </a:cubicBezTo>
                    <a:cubicBezTo>
                      <a:pt x="3" y="26"/>
                      <a:pt x="1" y="28"/>
                      <a:pt x="0" y="31"/>
                    </a:cubicBezTo>
                    <a:cubicBezTo>
                      <a:pt x="0" y="34"/>
                      <a:pt x="1" y="37"/>
                      <a:pt x="3" y="37"/>
                    </a:cubicBezTo>
                    <a:cubicBezTo>
                      <a:pt x="5" y="38"/>
                      <a:pt x="7" y="41"/>
                      <a:pt x="7" y="42"/>
                    </a:cubicBezTo>
                    <a:cubicBezTo>
                      <a:pt x="7" y="44"/>
                      <a:pt x="5" y="45"/>
                      <a:pt x="3" y="46"/>
                    </a:cubicBezTo>
                    <a:cubicBezTo>
                      <a:pt x="1" y="47"/>
                      <a:pt x="0" y="49"/>
                      <a:pt x="1" y="52"/>
                    </a:cubicBezTo>
                    <a:cubicBezTo>
                      <a:pt x="2" y="55"/>
                      <a:pt x="4" y="57"/>
                      <a:pt x="7" y="56"/>
                    </a:cubicBezTo>
                    <a:cubicBezTo>
                      <a:pt x="9" y="55"/>
                      <a:pt x="11" y="56"/>
                      <a:pt x="11" y="57"/>
                    </a:cubicBezTo>
                    <a:cubicBezTo>
                      <a:pt x="12" y="58"/>
                      <a:pt x="13" y="62"/>
                      <a:pt x="11" y="63"/>
                    </a:cubicBezTo>
                    <a:cubicBezTo>
                      <a:pt x="10" y="65"/>
                      <a:pt x="10" y="68"/>
                      <a:pt x="13" y="70"/>
                    </a:cubicBezTo>
                    <a:cubicBezTo>
                      <a:pt x="15" y="72"/>
                      <a:pt x="18" y="72"/>
                      <a:pt x="19" y="70"/>
                    </a:cubicBezTo>
                    <a:cubicBezTo>
                      <a:pt x="20" y="69"/>
                      <a:pt x="24" y="69"/>
                      <a:pt x="25" y="70"/>
                    </a:cubicBezTo>
                    <a:cubicBezTo>
                      <a:pt x="27" y="70"/>
                      <a:pt x="27" y="72"/>
                      <a:pt x="27" y="74"/>
                    </a:cubicBezTo>
                    <a:cubicBezTo>
                      <a:pt x="26" y="76"/>
                      <a:pt x="28" y="78"/>
                      <a:pt x="31" y="79"/>
                    </a:cubicBezTo>
                    <a:cubicBezTo>
                      <a:pt x="34" y="80"/>
                      <a:pt x="37" y="79"/>
                      <a:pt x="37" y="76"/>
                    </a:cubicBezTo>
                    <a:cubicBezTo>
                      <a:pt x="37" y="74"/>
                      <a:pt x="41" y="73"/>
                      <a:pt x="42" y="73"/>
                    </a:cubicBezTo>
                    <a:cubicBezTo>
                      <a:pt x="43" y="72"/>
                      <a:pt x="45" y="74"/>
                      <a:pt x="46" y="76"/>
                    </a:cubicBezTo>
                    <a:cubicBezTo>
                      <a:pt x="46" y="78"/>
                      <a:pt x="49" y="79"/>
                      <a:pt x="52" y="78"/>
                    </a:cubicBezTo>
                    <a:cubicBezTo>
                      <a:pt x="55" y="77"/>
                      <a:pt x="56" y="75"/>
                      <a:pt x="56" y="73"/>
                    </a:cubicBezTo>
                    <a:cubicBezTo>
                      <a:pt x="55" y="71"/>
                      <a:pt x="57" y="68"/>
                      <a:pt x="58" y="67"/>
                    </a:cubicBezTo>
                    <a:cubicBezTo>
                      <a:pt x="59" y="66"/>
                      <a:pt x="61" y="67"/>
                      <a:pt x="63" y="68"/>
                    </a:cubicBezTo>
                    <a:cubicBezTo>
                      <a:pt x="65" y="70"/>
                      <a:pt x="67" y="69"/>
                      <a:pt x="69" y="67"/>
                    </a:cubicBezTo>
                    <a:cubicBezTo>
                      <a:pt x="71" y="65"/>
                      <a:pt x="72" y="62"/>
                      <a:pt x="70" y="60"/>
                    </a:cubicBezTo>
                    <a:cubicBezTo>
                      <a:pt x="69" y="59"/>
                      <a:pt x="69" y="55"/>
                      <a:pt x="69" y="54"/>
                    </a:cubicBezTo>
                    <a:cubicBezTo>
                      <a:pt x="70" y="53"/>
                      <a:pt x="72" y="52"/>
                      <a:pt x="74" y="53"/>
                    </a:cubicBezTo>
                    <a:cubicBezTo>
                      <a:pt x="76" y="53"/>
                      <a:pt x="78" y="51"/>
                      <a:pt x="79" y="48"/>
                    </a:cubicBezTo>
                    <a:cubicBezTo>
                      <a:pt x="80" y="45"/>
                      <a:pt x="78" y="43"/>
                      <a:pt x="76" y="42"/>
                    </a:cubicBezTo>
                    <a:cubicBezTo>
                      <a:pt x="74" y="42"/>
                      <a:pt x="72" y="38"/>
                      <a:pt x="72" y="37"/>
                    </a:cubicBezTo>
                    <a:cubicBezTo>
                      <a:pt x="72" y="36"/>
                      <a:pt x="74" y="34"/>
                      <a:pt x="76" y="34"/>
                    </a:cubicBezTo>
                    <a:cubicBezTo>
                      <a:pt x="78" y="33"/>
                      <a:pt x="79" y="30"/>
                      <a:pt x="78" y="27"/>
                    </a:cubicBezTo>
                    <a:cubicBezTo>
                      <a:pt x="77" y="25"/>
                      <a:pt x="75" y="23"/>
                      <a:pt x="73" y="24"/>
                    </a:cubicBezTo>
                    <a:cubicBezTo>
                      <a:pt x="71" y="24"/>
                      <a:pt x="67" y="22"/>
                      <a:pt x="67" y="21"/>
                    </a:cubicBezTo>
                    <a:cubicBezTo>
                      <a:pt x="66" y="20"/>
                      <a:pt x="66" y="18"/>
                      <a:pt x="68" y="16"/>
                    </a:cubicBezTo>
                    <a:cubicBezTo>
                      <a:pt x="69" y="15"/>
                      <a:pt x="69" y="12"/>
                      <a:pt x="67" y="10"/>
                    </a:cubicBezTo>
                    <a:cubicBezTo>
                      <a:pt x="64" y="8"/>
                      <a:pt x="61" y="8"/>
                      <a:pt x="60" y="9"/>
                    </a:cubicBezTo>
                    <a:cubicBezTo>
                      <a:pt x="59" y="11"/>
                      <a:pt x="55" y="10"/>
                      <a:pt x="54" y="10"/>
                    </a:cubicBezTo>
                    <a:cubicBezTo>
                      <a:pt x="52" y="9"/>
                      <a:pt x="52" y="7"/>
                      <a:pt x="52" y="5"/>
                    </a:cubicBezTo>
                    <a:cubicBezTo>
                      <a:pt x="53" y="3"/>
                      <a:pt x="51" y="1"/>
                      <a:pt x="48" y="0"/>
                    </a:cubicBezTo>
                    <a:cubicBezTo>
                      <a:pt x="45" y="0"/>
                      <a:pt x="42" y="1"/>
                      <a:pt x="42" y="3"/>
                    </a:cubicBezTo>
                    <a:cubicBezTo>
                      <a:pt x="42" y="5"/>
                      <a:pt x="38" y="7"/>
                      <a:pt x="37" y="7"/>
                    </a:cubicBezTo>
                    <a:cubicBezTo>
                      <a:pt x="36" y="7"/>
                      <a:pt x="34" y="5"/>
                      <a:pt x="33" y="3"/>
                    </a:cubicBezTo>
                    <a:cubicBezTo>
                      <a:pt x="33" y="1"/>
                      <a:pt x="30" y="1"/>
                      <a:pt x="27" y="1"/>
                    </a:cubicBezTo>
                    <a:cubicBezTo>
                      <a:pt x="24" y="2"/>
                      <a:pt x="23" y="5"/>
                      <a:pt x="23" y="7"/>
                    </a:cubicBezTo>
                    <a:cubicBezTo>
                      <a:pt x="24" y="9"/>
                      <a:pt x="22" y="12"/>
                      <a:pt x="21" y="13"/>
                    </a:cubicBezTo>
                    <a:cubicBezTo>
                      <a:pt x="20" y="13"/>
                      <a:pt x="18" y="13"/>
                      <a:pt x="16" y="11"/>
                    </a:cubicBezTo>
                    <a:cubicBezTo>
                      <a:pt x="15" y="10"/>
                      <a:pt x="12" y="11"/>
                      <a:pt x="10" y="13"/>
                    </a:cubicBezTo>
                    <a:cubicBezTo>
                      <a:pt x="8" y="15"/>
                      <a:pt x="7" y="18"/>
                      <a:pt x="9" y="19"/>
                    </a:cubicBezTo>
                    <a:close/>
                    <a:moveTo>
                      <a:pt x="32" y="18"/>
                    </a:moveTo>
                    <a:cubicBezTo>
                      <a:pt x="45" y="14"/>
                      <a:pt x="58" y="21"/>
                      <a:pt x="62" y="33"/>
                    </a:cubicBezTo>
                    <a:cubicBezTo>
                      <a:pt x="65" y="45"/>
                      <a:pt x="59" y="58"/>
                      <a:pt x="47" y="62"/>
                    </a:cubicBezTo>
                    <a:cubicBezTo>
                      <a:pt x="34" y="66"/>
                      <a:pt x="21" y="59"/>
                      <a:pt x="18" y="47"/>
                    </a:cubicBezTo>
                    <a:cubicBezTo>
                      <a:pt x="14" y="35"/>
                      <a:pt x="20" y="22"/>
                      <a:pt x="3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/>
              </a:p>
            </p:txBody>
          </p:sp>
          <p:sp>
            <p:nvSpPr>
              <p:cNvPr id="51" name="Freeform 13"/>
              <p:cNvSpPr>
                <a:spLocks noEditPoints="1"/>
              </p:cNvSpPr>
              <p:nvPr/>
            </p:nvSpPr>
            <p:spPr bwMode="auto">
              <a:xfrm>
                <a:off x="4838" y="1902"/>
                <a:ext cx="217" cy="214"/>
              </a:xfrm>
              <a:custGeom>
                <a:avLst/>
                <a:gdLst>
                  <a:gd name="T0" fmla="*/ 6 w 52"/>
                  <a:gd name="T1" fmla="*/ 12 h 51"/>
                  <a:gd name="T2" fmla="*/ 7 w 52"/>
                  <a:gd name="T3" fmla="*/ 16 h 51"/>
                  <a:gd name="T4" fmla="*/ 4 w 52"/>
                  <a:gd name="T5" fmla="*/ 17 h 51"/>
                  <a:gd name="T6" fmla="*/ 1 w 52"/>
                  <a:gd name="T7" fmla="*/ 20 h 51"/>
                  <a:gd name="T8" fmla="*/ 3 w 52"/>
                  <a:gd name="T9" fmla="*/ 24 h 51"/>
                  <a:gd name="T10" fmla="*/ 5 w 52"/>
                  <a:gd name="T11" fmla="*/ 27 h 51"/>
                  <a:gd name="T12" fmla="*/ 3 w 52"/>
                  <a:gd name="T13" fmla="*/ 29 h 51"/>
                  <a:gd name="T14" fmla="*/ 1 w 52"/>
                  <a:gd name="T15" fmla="*/ 33 h 51"/>
                  <a:gd name="T16" fmla="*/ 5 w 52"/>
                  <a:gd name="T17" fmla="*/ 36 h 51"/>
                  <a:gd name="T18" fmla="*/ 8 w 52"/>
                  <a:gd name="T19" fmla="*/ 36 h 51"/>
                  <a:gd name="T20" fmla="*/ 8 w 52"/>
                  <a:gd name="T21" fmla="*/ 41 h 51"/>
                  <a:gd name="T22" fmla="*/ 9 w 52"/>
                  <a:gd name="T23" fmla="*/ 45 h 51"/>
                  <a:gd name="T24" fmla="*/ 13 w 52"/>
                  <a:gd name="T25" fmla="*/ 45 h 51"/>
                  <a:gd name="T26" fmla="*/ 17 w 52"/>
                  <a:gd name="T27" fmla="*/ 45 h 51"/>
                  <a:gd name="T28" fmla="*/ 18 w 52"/>
                  <a:gd name="T29" fmla="*/ 48 h 51"/>
                  <a:gd name="T30" fmla="*/ 21 w 52"/>
                  <a:gd name="T31" fmla="*/ 51 h 51"/>
                  <a:gd name="T32" fmla="*/ 25 w 52"/>
                  <a:gd name="T33" fmla="*/ 49 h 51"/>
                  <a:gd name="T34" fmla="*/ 28 w 52"/>
                  <a:gd name="T35" fmla="*/ 47 h 51"/>
                  <a:gd name="T36" fmla="*/ 30 w 52"/>
                  <a:gd name="T37" fmla="*/ 49 h 51"/>
                  <a:gd name="T38" fmla="*/ 34 w 52"/>
                  <a:gd name="T39" fmla="*/ 50 h 51"/>
                  <a:gd name="T40" fmla="*/ 37 w 52"/>
                  <a:gd name="T41" fmla="*/ 47 h 51"/>
                  <a:gd name="T42" fmla="*/ 38 w 52"/>
                  <a:gd name="T43" fmla="*/ 43 h 51"/>
                  <a:gd name="T44" fmla="*/ 41 w 52"/>
                  <a:gd name="T45" fmla="*/ 44 h 51"/>
                  <a:gd name="T46" fmla="*/ 45 w 52"/>
                  <a:gd name="T47" fmla="*/ 43 h 51"/>
                  <a:gd name="T48" fmla="*/ 46 w 52"/>
                  <a:gd name="T49" fmla="*/ 39 h 51"/>
                  <a:gd name="T50" fmla="*/ 45 w 52"/>
                  <a:gd name="T51" fmla="*/ 35 h 51"/>
                  <a:gd name="T52" fmla="*/ 48 w 52"/>
                  <a:gd name="T53" fmla="*/ 34 h 51"/>
                  <a:gd name="T54" fmla="*/ 51 w 52"/>
                  <a:gd name="T55" fmla="*/ 31 h 51"/>
                  <a:gd name="T56" fmla="*/ 50 w 52"/>
                  <a:gd name="T57" fmla="*/ 27 h 51"/>
                  <a:gd name="T58" fmla="*/ 47 w 52"/>
                  <a:gd name="T59" fmla="*/ 24 h 51"/>
                  <a:gd name="T60" fmla="*/ 49 w 52"/>
                  <a:gd name="T61" fmla="*/ 22 h 51"/>
                  <a:gd name="T62" fmla="*/ 51 w 52"/>
                  <a:gd name="T63" fmla="*/ 18 h 51"/>
                  <a:gd name="T64" fmla="*/ 47 w 52"/>
                  <a:gd name="T65" fmla="*/ 15 h 51"/>
                  <a:gd name="T66" fmla="*/ 44 w 52"/>
                  <a:gd name="T67" fmla="*/ 13 h 51"/>
                  <a:gd name="T68" fmla="*/ 44 w 52"/>
                  <a:gd name="T69" fmla="*/ 10 h 51"/>
                  <a:gd name="T70" fmla="*/ 43 w 52"/>
                  <a:gd name="T71" fmla="*/ 6 h 51"/>
                  <a:gd name="T72" fmla="*/ 39 w 52"/>
                  <a:gd name="T73" fmla="*/ 6 h 51"/>
                  <a:gd name="T74" fmla="*/ 35 w 52"/>
                  <a:gd name="T75" fmla="*/ 6 h 51"/>
                  <a:gd name="T76" fmla="*/ 34 w 52"/>
                  <a:gd name="T77" fmla="*/ 3 h 51"/>
                  <a:gd name="T78" fmla="*/ 32 w 52"/>
                  <a:gd name="T79" fmla="*/ 0 h 51"/>
                  <a:gd name="T80" fmla="*/ 28 w 52"/>
                  <a:gd name="T81" fmla="*/ 2 h 51"/>
                  <a:gd name="T82" fmla="*/ 24 w 52"/>
                  <a:gd name="T83" fmla="*/ 4 h 51"/>
                  <a:gd name="T84" fmla="*/ 22 w 52"/>
                  <a:gd name="T85" fmla="*/ 2 h 51"/>
                  <a:gd name="T86" fmla="*/ 18 w 52"/>
                  <a:gd name="T87" fmla="*/ 1 h 51"/>
                  <a:gd name="T88" fmla="*/ 16 w 52"/>
                  <a:gd name="T89" fmla="*/ 4 h 51"/>
                  <a:gd name="T90" fmla="*/ 14 w 52"/>
                  <a:gd name="T91" fmla="*/ 8 h 51"/>
                  <a:gd name="T92" fmla="*/ 11 w 52"/>
                  <a:gd name="T93" fmla="*/ 7 h 51"/>
                  <a:gd name="T94" fmla="*/ 7 w 52"/>
                  <a:gd name="T95" fmla="*/ 8 h 51"/>
                  <a:gd name="T96" fmla="*/ 6 w 52"/>
                  <a:gd name="T97" fmla="*/ 12 h 51"/>
                  <a:gd name="T98" fmla="*/ 22 w 52"/>
                  <a:gd name="T99" fmla="*/ 11 h 51"/>
                  <a:gd name="T100" fmla="*/ 40 w 52"/>
                  <a:gd name="T101" fmla="*/ 21 h 51"/>
                  <a:gd name="T102" fmla="*/ 31 w 52"/>
                  <a:gd name="T103" fmla="*/ 40 h 51"/>
                  <a:gd name="T104" fmla="*/ 12 w 52"/>
                  <a:gd name="T105" fmla="*/ 30 h 51"/>
                  <a:gd name="T106" fmla="*/ 22 w 52"/>
                  <a:gd name="T107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2" h="51">
                    <a:moveTo>
                      <a:pt x="6" y="12"/>
                    </a:moveTo>
                    <a:cubicBezTo>
                      <a:pt x="7" y="13"/>
                      <a:pt x="7" y="16"/>
                      <a:pt x="7" y="16"/>
                    </a:cubicBezTo>
                    <a:cubicBezTo>
                      <a:pt x="7" y="17"/>
                      <a:pt x="5" y="18"/>
                      <a:pt x="4" y="17"/>
                    </a:cubicBezTo>
                    <a:cubicBezTo>
                      <a:pt x="3" y="17"/>
                      <a:pt x="1" y="18"/>
                      <a:pt x="1" y="20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4" y="24"/>
                      <a:pt x="5" y="26"/>
                      <a:pt x="5" y="27"/>
                    </a:cubicBezTo>
                    <a:cubicBezTo>
                      <a:pt x="5" y="28"/>
                      <a:pt x="4" y="29"/>
                      <a:pt x="3" y="29"/>
                    </a:cubicBezTo>
                    <a:cubicBezTo>
                      <a:pt x="1" y="30"/>
                      <a:pt x="1" y="32"/>
                      <a:pt x="1" y="33"/>
                    </a:cubicBezTo>
                    <a:cubicBezTo>
                      <a:pt x="2" y="35"/>
                      <a:pt x="4" y="36"/>
                      <a:pt x="5" y="36"/>
                    </a:cubicBezTo>
                    <a:cubicBezTo>
                      <a:pt x="6" y="36"/>
                      <a:pt x="8" y="36"/>
                      <a:pt x="8" y="36"/>
                    </a:cubicBezTo>
                    <a:cubicBezTo>
                      <a:pt x="8" y="37"/>
                      <a:pt x="9" y="40"/>
                      <a:pt x="8" y="41"/>
                    </a:cubicBezTo>
                    <a:cubicBezTo>
                      <a:pt x="7" y="42"/>
                      <a:pt x="7" y="43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4" y="44"/>
                      <a:pt x="16" y="44"/>
                      <a:pt x="17" y="45"/>
                    </a:cubicBezTo>
                    <a:cubicBezTo>
                      <a:pt x="18" y="45"/>
                      <a:pt x="18" y="46"/>
                      <a:pt x="18" y="48"/>
                    </a:cubicBezTo>
                    <a:cubicBezTo>
                      <a:pt x="18" y="49"/>
                      <a:pt x="19" y="50"/>
                      <a:pt x="21" y="51"/>
                    </a:cubicBezTo>
                    <a:cubicBezTo>
                      <a:pt x="22" y="51"/>
                      <a:pt x="24" y="50"/>
                      <a:pt x="25" y="49"/>
                    </a:cubicBezTo>
                    <a:cubicBezTo>
                      <a:pt x="25" y="48"/>
                      <a:pt x="27" y="47"/>
                      <a:pt x="28" y="47"/>
                    </a:cubicBezTo>
                    <a:cubicBezTo>
                      <a:pt x="29" y="47"/>
                      <a:pt x="30" y="48"/>
                      <a:pt x="30" y="49"/>
                    </a:cubicBezTo>
                    <a:cubicBezTo>
                      <a:pt x="30" y="50"/>
                      <a:pt x="32" y="51"/>
                      <a:pt x="34" y="50"/>
                    </a:cubicBezTo>
                    <a:cubicBezTo>
                      <a:pt x="36" y="50"/>
                      <a:pt x="37" y="48"/>
                      <a:pt x="37" y="47"/>
                    </a:cubicBezTo>
                    <a:cubicBezTo>
                      <a:pt x="36" y="45"/>
                      <a:pt x="38" y="43"/>
                      <a:pt x="38" y="43"/>
                    </a:cubicBezTo>
                    <a:cubicBezTo>
                      <a:pt x="39" y="42"/>
                      <a:pt x="40" y="43"/>
                      <a:pt x="41" y="44"/>
                    </a:cubicBezTo>
                    <a:cubicBezTo>
                      <a:pt x="42" y="45"/>
                      <a:pt x="44" y="44"/>
                      <a:pt x="45" y="43"/>
                    </a:cubicBezTo>
                    <a:cubicBezTo>
                      <a:pt x="47" y="42"/>
                      <a:pt x="47" y="40"/>
                      <a:pt x="46" y="39"/>
                    </a:cubicBezTo>
                    <a:cubicBezTo>
                      <a:pt x="45" y="38"/>
                      <a:pt x="45" y="35"/>
                      <a:pt x="45" y="35"/>
                    </a:cubicBezTo>
                    <a:cubicBezTo>
                      <a:pt x="46" y="34"/>
                      <a:pt x="47" y="34"/>
                      <a:pt x="48" y="34"/>
                    </a:cubicBezTo>
                    <a:cubicBezTo>
                      <a:pt x="50" y="34"/>
                      <a:pt x="51" y="33"/>
                      <a:pt x="51" y="31"/>
                    </a:cubicBezTo>
                    <a:cubicBezTo>
                      <a:pt x="52" y="29"/>
                      <a:pt x="51" y="27"/>
                      <a:pt x="50" y="27"/>
                    </a:cubicBezTo>
                    <a:cubicBezTo>
                      <a:pt x="48" y="27"/>
                      <a:pt x="47" y="25"/>
                      <a:pt x="47" y="24"/>
                    </a:cubicBezTo>
                    <a:cubicBezTo>
                      <a:pt x="47" y="23"/>
                      <a:pt x="48" y="22"/>
                      <a:pt x="49" y="22"/>
                    </a:cubicBezTo>
                    <a:cubicBezTo>
                      <a:pt x="51" y="21"/>
                      <a:pt x="51" y="19"/>
                      <a:pt x="51" y="18"/>
                    </a:cubicBezTo>
                    <a:cubicBezTo>
                      <a:pt x="50" y="16"/>
                      <a:pt x="49" y="15"/>
                      <a:pt x="47" y="15"/>
                    </a:cubicBezTo>
                    <a:cubicBezTo>
                      <a:pt x="46" y="16"/>
                      <a:pt x="44" y="14"/>
                      <a:pt x="44" y="13"/>
                    </a:cubicBezTo>
                    <a:cubicBezTo>
                      <a:pt x="43" y="13"/>
                      <a:pt x="43" y="11"/>
                      <a:pt x="44" y="10"/>
                    </a:cubicBezTo>
                    <a:cubicBezTo>
                      <a:pt x="45" y="9"/>
                      <a:pt x="45" y="8"/>
                      <a:pt x="43" y="6"/>
                    </a:cubicBezTo>
                    <a:cubicBezTo>
                      <a:pt x="42" y="5"/>
                      <a:pt x="40" y="5"/>
                      <a:pt x="39" y="6"/>
                    </a:cubicBezTo>
                    <a:cubicBezTo>
                      <a:pt x="38" y="7"/>
                      <a:pt x="36" y="7"/>
                      <a:pt x="35" y="6"/>
                    </a:cubicBezTo>
                    <a:cubicBezTo>
                      <a:pt x="34" y="6"/>
                      <a:pt x="34" y="5"/>
                      <a:pt x="34" y="3"/>
                    </a:cubicBezTo>
                    <a:cubicBezTo>
                      <a:pt x="35" y="2"/>
                      <a:pt x="33" y="1"/>
                      <a:pt x="32" y="0"/>
                    </a:cubicBezTo>
                    <a:cubicBezTo>
                      <a:pt x="30" y="0"/>
                      <a:pt x="28" y="1"/>
                      <a:pt x="28" y="2"/>
                    </a:cubicBezTo>
                    <a:cubicBezTo>
                      <a:pt x="27" y="3"/>
                      <a:pt x="25" y="4"/>
                      <a:pt x="24" y="4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2" y="1"/>
                      <a:pt x="20" y="0"/>
                      <a:pt x="18" y="1"/>
                    </a:cubicBezTo>
                    <a:cubicBezTo>
                      <a:pt x="16" y="1"/>
                      <a:pt x="15" y="3"/>
                      <a:pt x="16" y="4"/>
                    </a:cubicBezTo>
                    <a:cubicBezTo>
                      <a:pt x="16" y="6"/>
                      <a:pt x="15" y="8"/>
                      <a:pt x="14" y="8"/>
                    </a:cubicBezTo>
                    <a:cubicBezTo>
                      <a:pt x="13" y="9"/>
                      <a:pt x="12" y="8"/>
                      <a:pt x="11" y="7"/>
                    </a:cubicBezTo>
                    <a:cubicBezTo>
                      <a:pt x="10" y="6"/>
                      <a:pt x="8" y="7"/>
                      <a:pt x="7" y="8"/>
                    </a:cubicBezTo>
                    <a:cubicBezTo>
                      <a:pt x="6" y="10"/>
                      <a:pt x="5" y="11"/>
                      <a:pt x="6" y="12"/>
                    </a:cubicBezTo>
                    <a:close/>
                    <a:moveTo>
                      <a:pt x="22" y="11"/>
                    </a:moveTo>
                    <a:cubicBezTo>
                      <a:pt x="29" y="9"/>
                      <a:pt x="38" y="13"/>
                      <a:pt x="40" y="21"/>
                    </a:cubicBezTo>
                    <a:cubicBezTo>
                      <a:pt x="43" y="29"/>
                      <a:pt x="38" y="37"/>
                      <a:pt x="31" y="40"/>
                    </a:cubicBezTo>
                    <a:cubicBezTo>
                      <a:pt x="23" y="42"/>
                      <a:pt x="14" y="38"/>
                      <a:pt x="12" y="30"/>
                    </a:cubicBezTo>
                    <a:cubicBezTo>
                      <a:pt x="9" y="22"/>
                      <a:pt x="14" y="14"/>
                      <a:pt x="2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/>
              </a:p>
            </p:txBody>
          </p:sp>
          <p:sp>
            <p:nvSpPr>
              <p:cNvPr id="52" name="Freeform 14"/>
              <p:cNvSpPr>
                <a:spLocks noEditPoints="1"/>
              </p:cNvSpPr>
              <p:nvPr/>
            </p:nvSpPr>
            <p:spPr bwMode="auto">
              <a:xfrm>
                <a:off x="4842" y="2116"/>
                <a:ext cx="163" cy="168"/>
              </a:xfrm>
              <a:custGeom>
                <a:avLst/>
                <a:gdLst>
                  <a:gd name="T0" fmla="*/ 4 w 39"/>
                  <a:gd name="T1" fmla="*/ 10 h 40"/>
                  <a:gd name="T2" fmla="*/ 5 w 39"/>
                  <a:gd name="T3" fmla="*/ 13 h 40"/>
                  <a:gd name="T4" fmla="*/ 2 w 39"/>
                  <a:gd name="T5" fmla="*/ 13 h 40"/>
                  <a:gd name="T6" fmla="*/ 0 w 39"/>
                  <a:gd name="T7" fmla="*/ 16 h 40"/>
                  <a:gd name="T8" fmla="*/ 1 w 39"/>
                  <a:gd name="T9" fmla="*/ 19 h 40"/>
                  <a:gd name="T10" fmla="*/ 3 w 39"/>
                  <a:gd name="T11" fmla="*/ 21 h 40"/>
                  <a:gd name="T12" fmla="*/ 2 w 39"/>
                  <a:gd name="T13" fmla="*/ 23 h 40"/>
                  <a:gd name="T14" fmla="*/ 1 w 39"/>
                  <a:gd name="T15" fmla="*/ 26 h 40"/>
                  <a:gd name="T16" fmla="*/ 3 w 39"/>
                  <a:gd name="T17" fmla="*/ 28 h 40"/>
                  <a:gd name="T18" fmla="*/ 5 w 39"/>
                  <a:gd name="T19" fmla="*/ 28 h 40"/>
                  <a:gd name="T20" fmla="*/ 5 w 39"/>
                  <a:gd name="T21" fmla="*/ 31 h 40"/>
                  <a:gd name="T22" fmla="*/ 6 w 39"/>
                  <a:gd name="T23" fmla="*/ 35 h 40"/>
                  <a:gd name="T24" fmla="*/ 9 w 39"/>
                  <a:gd name="T25" fmla="*/ 35 h 40"/>
                  <a:gd name="T26" fmla="*/ 13 w 39"/>
                  <a:gd name="T27" fmla="*/ 34 h 40"/>
                  <a:gd name="T28" fmla="*/ 13 w 39"/>
                  <a:gd name="T29" fmla="*/ 37 h 40"/>
                  <a:gd name="T30" fmla="*/ 15 w 39"/>
                  <a:gd name="T31" fmla="*/ 39 h 40"/>
                  <a:gd name="T32" fmla="*/ 18 w 39"/>
                  <a:gd name="T33" fmla="*/ 38 h 40"/>
                  <a:gd name="T34" fmla="*/ 21 w 39"/>
                  <a:gd name="T35" fmla="*/ 36 h 40"/>
                  <a:gd name="T36" fmla="*/ 22 w 39"/>
                  <a:gd name="T37" fmla="*/ 38 h 40"/>
                  <a:gd name="T38" fmla="*/ 26 w 39"/>
                  <a:gd name="T39" fmla="*/ 39 h 40"/>
                  <a:gd name="T40" fmla="*/ 27 w 39"/>
                  <a:gd name="T41" fmla="*/ 36 h 40"/>
                  <a:gd name="T42" fmla="*/ 29 w 39"/>
                  <a:gd name="T43" fmla="*/ 33 h 40"/>
                  <a:gd name="T44" fmla="*/ 31 w 39"/>
                  <a:gd name="T45" fmla="*/ 34 h 40"/>
                  <a:gd name="T46" fmla="*/ 34 w 39"/>
                  <a:gd name="T47" fmla="*/ 33 h 40"/>
                  <a:gd name="T48" fmla="*/ 35 w 39"/>
                  <a:gd name="T49" fmla="*/ 30 h 40"/>
                  <a:gd name="T50" fmla="*/ 34 w 39"/>
                  <a:gd name="T51" fmla="*/ 27 h 40"/>
                  <a:gd name="T52" fmla="*/ 36 w 39"/>
                  <a:gd name="T53" fmla="*/ 26 h 40"/>
                  <a:gd name="T54" fmla="*/ 39 w 39"/>
                  <a:gd name="T55" fmla="*/ 24 h 40"/>
                  <a:gd name="T56" fmla="*/ 38 w 39"/>
                  <a:gd name="T57" fmla="*/ 21 h 40"/>
                  <a:gd name="T58" fmla="*/ 36 w 39"/>
                  <a:gd name="T59" fmla="*/ 18 h 40"/>
                  <a:gd name="T60" fmla="*/ 37 w 39"/>
                  <a:gd name="T61" fmla="*/ 17 h 40"/>
                  <a:gd name="T62" fmla="*/ 38 w 39"/>
                  <a:gd name="T63" fmla="*/ 14 h 40"/>
                  <a:gd name="T64" fmla="*/ 36 w 39"/>
                  <a:gd name="T65" fmla="*/ 12 h 40"/>
                  <a:gd name="T66" fmla="*/ 33 w 39"/>
                  <a:gd name="T67" fmla="*/ 10 h 40"/>
                  <a:gd name="T68" fmla="*/ 33 w 39"/>
                  <a:gd name="T69" fmla="*/ 8 h 40"/>
                  <a:gd name="T70" fmla="*/ 33 w 39"/>
                  <a:gd name="T71" fmla="*/ 5 h 40"/>
                  <a:gd name="T72" fmla="*/ 30 w 39"/>
                  <a:gd name="T73" fmla="*/ 5 h 40"/>
                  <a:gd name="T74" fmla="*/ 26 w 39"/>
                  <a:gd name="T75" fmla="*/ 5 h 40"/>
                  <a:gd name="T76" fmla="*/ 26 w 39"/>
                  <a:gd name="T77" fmla="*/ 3 h 40"/>
                  <a:gd name="T78" fmla="*/ 24 w 39"/>
                  <a:gd name="T79" fmla="*/ 0 h 40"/>
                  <a:gd name="T80" fmla="*/ 21 w 39"/>
                  <a:gd name="T81" fmla="*/ 2 h 40"/>
                  <a:gd name="T82" fmla="*/ 18 w 39"/>
                  <a:gd name="T83" fmla="*/ 4 h 40"/>
                  <a:gd name="T84" fmla="*/ 16 w 39"/>
                  <a:gd name="T85" fmla="*/ 2 h 40"/>
                  <a:gd name="T86" fmla="*/ 13 w 39"/>
                  <a:gd name="T87" fmla="*/ 1 h 40"/>
                  <a:gd name="T88" fmla="*/ 11 w 39"/>
                  <a:gd name="T89" fmla="*/ 3 h 40"/>
                  <a:gd name="T90" fmla="*/ 10 w 39"/>
                  <a:gd name="T91" fmla="*/ 6 h 40"/>
                  <a:gd name="T92" fmla="*/ 8 w 39"/>
                  <a:gd name="T93" fmla="*/ 6 h 40"/>
                  <a:gd name="T94" fmla="*/ 5 w 39"/>
                  <a:gd name="T95" fmla="*/ 6 h 40"/>
                  <a:gd name="T96" fmla="*/ 4 w 39"/>
                  <a:gd name="T97" fmla="*/ 10 h 40"/>
                  <a:gd name="T98" fmla="*/ 16 w 39"/>
                  <a:gd name="T99" fmla="*/ 9 h 40"/>
                  <a:gd name="T100" fmla="*/ 30 w 39"/>
                  <a:gd name="T101" fmla="*/ 16 h 40"/>
                  <a:gd name="T102" fmla="*/ 23 w 39"/>
                  <a:gd name="T103" fmla="*/ 31 h 40"/>
                  <a:gd name="T104" fmla="*/ 9 w 39"/>
                  <a:gd name="T105" fmla="*/ 23 h 40"/>
                  <a:gd name="T106" fmla="*/ 16 w 39"/>
                  <a:gd name="T10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" h="40">
                    <a:moveTo>
                      <a:pt x="4" y="10"/>
                    </a:moveTo>
                    <a:cubicBezTo>
                      <a:pt x="5" y="10"/>
                      <a:pt x="5" y="12"/>
                      <a:pt x="5" y="13"/>
                    </a:cubicBezTo>
                    <a:cubicBezTo>
                      <a:pt x="4" y="13"/>
                      <a:pt x="3" y="14"/>
                      <a:pt x="2" y="13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2" y="19"/>
                      <a:pt x="3" y="20"/>
                      <a:pt x="3" y="21"/>
                    </a:cubicBezTo>
                    <a:cubicBezTo>
                      <a:pt x="3" y="22"/>
                      <a:pt x="3" y="22"/>
                      <a:pt x="2" y="23"/>
                    </a:cubicBezTo>
                    <a:cubicBezTo>
                      <a:pt x="1" y="23"/>
                      <a:pt x="0" y="24"/>
                      <a:pt x="1" y="26"/>
                    </a:cubicBezTo>
                    <a:cubicBezTo>
                      <a:pt x="1" y="27"/>
                      <a:pt x="2" y="28"/>
                      <a:pt x="3" y="28"/>
                    </a:cubicBezTo>
                    <a:cubicBezTo>
                      <a:pt x="4" y="27"/>
                      <a:pt x="5" y="28"/>
                      <a:pt x="5" y="28"/>
                    </a:cubicBezTo>
                    <a:cubicBezTo>
                      <a:pt x="6" y="29"/>
                      <a:pt x="6" y="31"/>
                      <a:pt x="5" y="31"/>
                    </a:cubicBezTo>
                    <a:cubicBezTo>
                      <a:pt x="5" y="32"/>
                      <a:pt x="5" y="34"/>
                      <a:pt x="6" y="35"/>
                    </a:cubicBezTo>
                    <a:cubicBezTo>
                      <a:pt x="7" y="35"/>
                      <a:pt x="9" y="36"/>
                      <a:pt x="9" y="35"/>
                    </a:cubicBezTo>
                    <a:cubicBezTo>
                      <a:pt x="10" y="34"/>
                      <a:pt x="12" y="34"/>
                      <a:pt x="13" y="34"/>
                    </a:cubicBezTo>
                    <a:cubicBezTo>
                      <a:pt x="13" y="35"/>
                      <a:pt x="13" y="36"/>
                      <a:pt x="13" y="37"/>
                    </a:cubicBezTo>
                    <a:cubicBezTo>
                      <a:pt x="13" y="38"/>
                      <a:pt x="14" y="39"/>
                      <a:pt x="15" y="39"/>
                    </a:cubicBezTo>
                    <a:cubicBezTo>
                      <a:pt x="17" y="40"/>
                      <a:pt x="18" y="39"/>
                      <a:pt x="18" y="38"/>
                    </a:cubicBezTo>
                    <a:cubicBezTo>
                      <a:pt x="18" y="37"/>
                      <a:pt x="20" y="36"/>
                      <a:pt x="21" y="36"/>
                    </a:cubicBezTo>
                    <a:cubicBezTo>
                      <a:pt x="21" y="36"/>
                      <a:pt x="22" y="37"/>
                      <a:pt x="22" y="38"/>
                    </a:cubicBezTo>
                    <a:cubicBezTo>
                      <a:pt x="23" y="39"/>
                      <a:pt x="24" y="39"/>
                      <a:pt x="26" y="39"/>
                    </a:cubicBezTo>
                    <a:cubicBezTo>
                      <a:pt x="27" y="38"/>
                      <a:pt x="28" y="37"/>
                      <a:pt x="27" y="36"/>
                    </a:cubicBezTo>
                    <a:cubicBezTo>
                      <a:pt x="27" y="35"/>
                      <a:pt x="28" y="33"/>
                      <a:pt x="29" y="33"/>
                    </a:cubicBezTo>
                    <a:cubicBezTo>
                      <a:pt x="29" y="33"/>
                      <a:pt x="30" y="33"/>
                      <a:pt x="31" y="34"/>
                    </a:cubicBezTo>
                    <a:cubicBezTo>
                      <a:pt x="32" y="34"/>
                      <a:pt x="33" y="34"/>
                      <a:pt x="34" y="33"/>
                    </a:cubicBezTo>
                    <a:cubicBezTo>
                      <a:pt x="35" y="32"/>
                      <a:pt x="35" y="31"/>
                      <a:pt x="35" y="30"/>
                    </a:cubicBezTo>
                    <a:cubicBezTo>
                      <a:pt x="34" y="29"/>
                      <a:pt x="34" y="27"/>
                      <a:pt x="34" y="27"/>
                    </a:cubicBezTo>
                    <a:cubicBezTo>
                      <a:pt x="34" y="26"/>
                      <a:pt x="35" y="26"/>
                      <a:pt x="36" y="26"/>
                    </a:cubicBezTo>
                    <a:cubicBezTo>
                      <a:pt x="38" y="26"/>
                      <a:pt x="39" y="25"/>
                      <a:pt x="39" y="24"/>
                    </a:cubicBezTo>
                    <a:cubicBezTo>
                      <a:pt x="39" y="23"/>
                      <a:pt x="39" y="21"/>
                      <a:pt x="38" y="21"/>
                    </a:cubicBezTo>
                    <a:cubicBezTo>
                      <a:pt x="37" y="21"/>
                      <a:pt x="36" y="19"/>
                      <a:pt x="36" y="18"/>
                    </a:cubicBezTo>
                    <a:cubicBezTo>
                      <a:pt x="36" y="18"/>
                      <a:pt x="36" y="17"/>
                      <a:pt x="37" y="17"/>
                    </a:cubicBezTo>
                    <a:cubicBezTo>
                      <a:pt x="38" y="16"/>
                      <a:pt x="39" y="15"/>
                      <a:pt x="38" y="14"/>
                    </a:cubicBezTo>
                    <a:cubicBezTo>
                      <a:pt x="38" y="12"/>
                      <a:pt x="37" y="11"/>
                      <a:pt x="36" y="12"/>
                    </a:cubicBezTo>
                    <a:cubicBezTo>
                      <a:pt x="35" y="12"/>
                      <a:pt x="33" y="11"/>
                      <a:pt x="33" y="10"/>
                    </a:cubicBezTo>
                    <a:cubicBezTo>
                      <a:pt x="32" y="10"/>
                      <a:pt x="33" y="9"/>
                      <a:pt x="33" y="8"/>
                    </a:cubicBezTo>
                    <a:cubicBezTo>
                      <a:pt x="34" y="7"/>
                      <a:pt x="34" y="6"/>
                      <a:pt x="33" y="5"/>
                    </a:cubicBezTo>
                    <a:cubicBezTo>
                      <a:pt x="32" y="4"/>
                      <a:pt x="30" y="4"/>
                      <a:pt x="30" y="5"/>
                    </a:cubicBezTo>
                    <a:cubicBezTo>
                      <a:pt x="29" y="5"/>
                      <a:pt x="27" y="5"/>
                      <a:pt x="26" y="5"/>
                    </a:cubicBezTo>
                    <a:cubicBezTo>
                      <a:pt x="26" y="5"/>
                      <a:pt x="26" y="4"/>
                      <a:pt x="26" y="3"/>
                    </a:cubicBezTo>
                    <a:cubicBezTo>
                      <a:pt x="26" y="2"/>
                      <a:pt x="25" y="1"/>
                      <a:pt x="24" y="0"/>
                    </a:cubicBezTo>
                    <a:cubicBezTo>
                      <a:pt x="22" y="0"/>
                      <a:pt x="21" y="1"/>
                      <a:pt x="21" y="2"/>
                    </a:cubicBezTo>
                    <a:cubicBezTo>
                      <a:pt x="20" y="3"/>
                      <a:pt x="19" y="3"/>
                      <a:pt x="18" y="4"/>
                    </a:cubicBezTo>
                    <a:cubicBezTo>
                      <a:pt x="18" y="4"/>
                      <a:pt x="17" y="3"/>
                      <a:pt x="16" y="2"/>
                    </a:cubicBezTo>
                    <a:cubicBezTo>
                      <a:pt x="16" y="1"/>
                      <a:pt x="15" y="0"/>
                      <a:pt x="13" y="1"/>
                    </a:cubicBezTo>
                    <a:cubicBezTo>
                      <a:pt x="12" y="1"/>
                      <a:pt x="11" y="2"/>
                      <a:pt x="11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7"/>
                      <a:pt x="9" y="6"/>
                      <a:pt x="8" y="6"/>
                    </a:cubicBezTo>
                    <a:cubicBezTo>
                      <a:pt x="7" y="5"/>
                      <a:pt x="6" y="5"/>
                      <a:pt x="5" y="6"/>
                    </a:cubicBezTo>
                    <a:cubicBezTo>
                      <a:pt x="4" y="7"/>
                      <a:pt x="4" y="9"/>
                      <a:pt x="4" y="10"/>
                    </a:cubicBezTo>
                    <a:close/>
                    <a:moveTo>
                      <a:pt x="16" y="9"/>
                    </a:moveTo>
                    <a:cubicBezTo>
                      <a:pt x="22" y="7"/>
                      <a:pt x="28" y="10"/>
                      <a:pt x="30" y="16"/>
                    </a:cubicBezTo>
                    <a:cubicBezTo>
                      <a:pt x="32" y="22"/>
                      <a:pt x="29" y="29"/>
                      <a:pt x="23" y="31"/>
                    </a:cubicBezTo>
                    <a:cubicBezTo>
                      <a:pt x="17" y="33"/>
                      <a:pt x="11" y="29"/>
                      <a:pt x="9" y="23"/>
                    </a:cubicBezTo>
                    <a:cubicBezTo>
                      <a:pt x="7" y="17"/>
                      <a:pt x="10" y="11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336985" y="5820409"/>
            <a:ext cx="346888" cy="402389"/>
            <a:chOff x="4707112" y="3884617"/>
            <a:chExt cx="452438" cy="524828"/>
          </a:xfrm>
        </p:grpSpPr>
        <p:sp>
          <p:nvSpPr>
            <p:cNvPr id="48" name="六边形 47"/>
            <p:cNvSpPr/>
            <p:nvPr/>
          </p:nvSpPr>
          <p:spPr>
            <a:xfrm rot="16200000">
              <a:off x="4670917" y="3920812"/>
              <a:ext cx="524828" cy="452438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innerShdw blurRad="101600" dist="50800" dir="189000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>
                <a:solidFill>
                  <a:prstClr val="white"/>
                </a:solidFill>
              </a:endParaRPr>
            </a:p>
          </p:txBody>
        </p:sp>
        <p:sp>
          <p:nvSpPr>
            <p:cNvPr id="53" name="Freeform 18"/>
            <p:cNvSpPr>
              <a:spLocks noEditPoints="1"/>
            </p:cNvSpPr>
            <p:nvPr/>
          </p:nvSpPr>
          <p:spPr bwMode="auto">
            <a:xfrm>
              <a:off x="4781635" y="4032580"/>
              <a:ext cx="303392" cy="226429"/>
            </a:xfrm>
            <a:custGeom>
              <a:avLst/>
              <a:gdLst>
                <a:gd name="T0" fmla="*/ 82 w 112"/>
                <a:gd name="T1" fmla="*/ 53 h 83"/>
                <a:gd name="T2" fmla="*/ 99 w 112"/>
                <a:gd name="T3" fmla="*/ 36 h 83"/>
                <a:gd name="T4" fmla="*/ 104 w 112"/>
                <a:gd name="T5" fmla="*/ 37 h 83"/>
                <a:gd name="T6" fmla="*/ 104 w 112"/>
                <a:gd name="T7" fmla="*/ 24 h 83"/>
                <a:gd name="T8" fmla="*/ 92 w 112"/>
                <a:gd name="T9" fmla="*/ 12 h 83"/>
                <a:gd name="T10" fmla="*/ 49 w 112"/>
                <a:gd name="T11" fmla="*/ 12 h 83"/>
                <a:gd name="T12" fmla="*/ 39 w 112"/>
                <a:gd name="T13" fmla="*/ 0 h 83"/>
                <a:gd name="T14" fmla="*/ 14 w 112"/>
                <a:gd name="T15" fmla="*/ 0 h 83"/>
                <a:gd name="T16" fmla="*/ 2 w 112"/>
                <a:gd name="T17" fmla="*/ 6 h 83"/>
                <a:gd name="T18" fmla="*/ 0 w 112"/>
                <a:gd name="T19" fmla="*/ 13 h 83"/>
                <a:gd name="T20" fmla="*/ 0 w 112"/>
                <a:gd name="T21" fmla="*/ 13 h 83"/>
                <a:gd name="T22" fmla="*/ 0 w 112"/>
                <a:gd name="T23" fmla="*/ 14 h 83"/>
                <a:gd name="T24" fmla="*/ 0 w 112"/>
                <a:gd name="T25" fmla="*/ 16 h 83"/>
                <a:gd name="T26" fmla="*/ 0 w 112"/>
                <a:gd name="T27" fmla="*/ 34 h 83"/>
                <a:gd name="T28" fmla="*/ 0 w 112"/>
                <a:gd name="T29" fmla="*/ 71 h 83"/>
                <a:gd name="T30" fmla="*/ 12 w 112"/>
                <a:gd name="T31" fmla="*/ 83 h 83"/>
                <a:gd name="T32" fmla="*/ 92 w 112"/>
                <a:gd name="T33" fmla="*/ 83 h 83"/>
                <a:gd name="T34" fmla="*/ 104 w 112"/>
                <a:gd name="T35" fmla="*/ 71 h 83"/>
                <a:gd name="T36" fmla="*/ 104 w 112"/>
                <a:gd name="T37" fmla="*/ 69 h 83"/>
                <a:gd name="T38" fmla="*/ 99 w 112"/>
                <a:gd name="T39" fmla="*/ 69 h 83"/>
                <a:gd name="T40" fmla="*/ 82 w 112"/>
                <a:gd name="T41" fmla="*/ 53 h 83"/>
                <a:gd name="T42" fmla="*/ 104 w 112"/>
                <a:gd name="T43" fmla="*/ 40 h 83"/>
                <a:gd name="T44" fmla="*/ 99 w 112"/>
                <a:gd name="T45" fmla="*/ 39 h 83"/>
                <a:gd name="T46" fmla="*/ 85 w 112"/>
                <a:gd name="T47" fmla="*/ 53 h 83"/>
                <a:gd name="T48" fmla="*/ 99 w 112"/>
                <a:gd name="T49" fmla="*/ 66 h 83"/>
                <a:gd name="T50" fmla="*/ 104 w 112"/>
                <a:gd name="T51" fmla="*/ 65 h 83"/>
                <a:gd name="T52" fmla="*/ 112 w 112"/>
                <a:gd name="T53" fmla="*/ 53 h 83"/>
                <a:gd name="T54" fmla="*/ 104 w 112"/>
                <a:gd name="T55" fmla="*/ 40 h 83"/>
                <a:gd name="T56" fmla="*/ 104 w 112"/>
                <a:gd name="T57" fmla="*/ 56 h 83"/>
                <a:gd name="T58" fmla="*/ 99 w 112"/>
                <a:gd name="T59" fmla="*/ 63 h 83"/>
                <a:gd name="T60" fmla="*/ 98 w 112"/>
                <a:gd name="T61" fmla="*/ 64 h 83"/>
                <a:gd name="T62" fmla="*/ 98 w 112"/>
                <a:gd name="T63" fmla="*/ 64 h 83"/>
                <a:gd name="T64" fmla="*/ 97 w 112"/>
                <a:gd name="T65" fmla="*/ 63 h 83"/>
                <a:gd name="T66" fmla="*/ 89 w 112"/>
                <a:gd name="T67" fmla="*/ 53 h 83"/>
                <a:gd name="T68" fmla="*/ 89 w 112"/>
                <a:gd name="T69" fmla="*/ 53 h 83"/>
                <a:gd name="T70" fmla="*/ 93 w 112"/>
                <a:gd name="T71" fmla="*/ 53 h 83"/>
                <a:gd name="T72" fmla="*/ 98 w 112"/>
                <a:gd name="T73" fmla="*/ 59 h 83"/>
                <a:gd name="T74" fmla="*/ 104 w 112"/>
                <a:gd name="T75" fmla="*/ 50 h 83"/>
                <a:gd name="T76" fmla="*/ 107 w 112"/>
                <a:gd name="T77" fmla="*/ 45 h 83"/>
                <a:gd name="T78" fmla="*/ 109 w 112"/>
                <a:gd name="T79" fmla="*/ 45 h 83"/>
                <a:gd name="T80" fmla="*/ 110 w 112"/>
                <a:gd name="T81" fmla="*/ 47 h 83"/>
                <a:gd name="T82" fmla="*/ 104 w 112"/>
                <a:gd name="T83" fmla="*/ 5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" h="83">
                  <a:moveTo>
                    <a:pt x="82" y="53"/>
                  </a:moveTo>
                  <a:cubicBezTo>
                    <a:pt x="82" y="44"/>
                    <a:pt x="90" y="36"/>
                    <a:pt x="99" y="36"/>
                  </a:cubicBezTo>
                  <a:cubicBezTo>
                    <a:pt x="100" y="36"/>
                    <a:pt x="102" y="37"/>
                    <a:pt x="104" y="37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7"/>
                    <a:pt x="99" y="12"/>
                    <a:pt x="92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8" y="5"/>
                    <a:pt x="43" y="0"/>
                    <a:pt x="3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0"/>
                    <a:pt x="4" y="2"/>
                    <a:pt x="2" y="6"/>
                  </a:cubicBezTo>
                  <a:cubicBezTo>
                    <a:pt x="1" y="8"/>
                    <a:pt x="0" y="1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8"/>
                    <a:pt x="5" y="83"/>
                    <a:pt x="1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9" y="83"/>
                    <a:pt x="104" y="78"/>
                    <a:pt x="104" y="71"/>
                  </a:cubicBezTo>
                  <a:cubicBezTo>
                    <a:pt x="104" y="69"/>
                    <a:pt x="104" y="69"/>
                    <a:pt x="104" y="69"/>
                  </a:cubicBezTo>
                  <a:cubicBezTo>
                    <a:pt x="102" y="69"/>
                    <a:pt x="100" y="69"/>
                    <a:pt x="99" y="69"/>
                  </a:cubicBezTo>
                  <a:cubicBezTo>
                    <a:pt x="90" y="69"/>
                    <a:pt x="82" y="62"/>
                    <a:pt x="82" y="53"/>
                  </a:cubicBezTo>
                  <a:close/>
                  <a:moveTo>
                    <a:pt x="104" y="40"/>
                  </a:moveTo>
                  <a:cubicBezTo>
                    <a:pt x="102" y="40"/>
                    <a:pt x="101" y="39"/>
                    <a:pt x="99" y="39"/>
                  </a:cubicBezTo>
                  <a:cubicBezTo>
                    <a:pt x="91" y="39"/>
                    <a:pt x="85" y="45"/>
                    <a:pt x="85" y="53"/>
                  </a:cubicBezTo>
                  <a:cubicBezTo>
                    <a:pt x="85" y="60"/>
                    <a:pt x="91" y="66"/>
                    <a:pt x="99" y="66"/>
                  </a:cubicBezTo>
                  <a:cubicBezTo>
                    <a:pt x="101" y="66"/>
                    <a:pt x="102" y="66"/>
                    <a:pt x="104" y="65"/>
                  </a:cubicBezTo>
                  <a:cubicBezTo>
                    <a:pt x="109" y="63"/>
                    <a:pt x="112" y="59"/>
                    <a:pt x="112" y="53"/>
                  </a:cubicBezTo>
                  <a:cubicBezTo>
                    <a:pt x="112" y="47"/>
                    <a:pt x="109" y="42"/>
                    <a:pt x="104" y="40"/>
                  </a:cubicBezTo>
                  <a:close/>
                  <a:moveTo>
                    <a:pt x="104" y="56"/>
                  </a:moveTo>
                  <a:cubicBezTo>
                    <a:pt x="99" y="63"/>
                    <a:pt x="99" y="63"/>
                    <a:pt x="99" y="63"/>
                  </a:cubicBezTo>
                  <a:cubicBezTo>
                    <a:pt x="99" y="63"/>
                    <a:pt x="99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7" y="64"/>
                    <a:pt x="97" y="63"/>
                    <a:pt x="97" y="6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7" y="44"/>
                    <a:pt x="108" y="44"/>
                    <a:pt x="109" y="45"/>
                  </a:cubicBezTo>
                  <a:cubicBezTo>
                    <a:pt x="110" y="45"/>
                    <a:pt x="110" y="46"/>
                    <a:pt x="110" y="47"/>
                  </a:cubicBezTo>
                  <a:lnTo>
                    <a:pt x="104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65"/>
            </a:p>
          </p:txBody>
        </p:sp>
      </p:grpSp>
      <p:sp>
        <p:nvSpPr>
          <p:cNvPr id="10" name="TextBox 10"/>
          <p:cNvSpPr txBox="1"/>
          <p:nvPr>
            <p:custDataLst>
              <p:tags r:id="rId1"/>
            </p:custDataLst>
          </p:nvPr>
        </p:nvSpPr>
        <p:spPr>
          <a:xfrm>
            <a:off x="4404889" y="1585864"/>
            <a:ext cx="6274435" cy="12414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735" b="1" dirty="0" smtClean="0">
                <a:solidFill>
                  <a:srgbClr val="002060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</a:rPr>
              <a:t>Introduction of The Company</a:t>
            </a:r>
            <a:endParaRPr lang="en-US" altLang="zh-CN" sz="3735" b="1" dirty="0" smtClean="0">
              <a:solidFill>
                <a:srgbClr val="002060"/>
              </a:solidFill>
              <a:effectLst/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735" b="1" dirty="0" smtClean="0">
                <a:solidFill>
                  <a:srgbClr val="002060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sym typeface="+mn-ea"/>
              </a:rPr>
              <a:t>公司介绍展示</a:t>
            </a:r>
            <a:endParaRPr lang="zh-CN" altLang="en-US" sz="3735" b="1" dirty="0" smtClean="0">
              <a:solidFill>
                <a:srgbClr val="002060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4897967" y="3865880"/>
            <a:ext cx="5922433" cy="37846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p>
            <a:pPr algn="dist"/>
            <a:r>
              <a:rPr lang="en-US" altLang="zh-CN" sz="1865" dirty="0"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Ningbo CoreBone Elevator Parts  Co. , Ltd.</a:t>
            </a:r>
            <a:endParaRPr lang="en-US" altLang="zh-CN" sz="1865" dirty="0"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4836160" y="4815840"/>
            <a:ext cx="5984240" cy="132207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p>
            <a:r>
              <a:rPr lang="en-US" altLang="zh-CN" sz="1600" dirty="0" smtClean="0">
                <a:solidFill>
                  <a:schemeClr val="dk1"/>
                </a:solidFill>
              </a:rPr>
              <a:t> </a:t>
            </a:r>
            <a:r>
              <a:rPr lang="zh-CN" altLang="en-US" sz="1600" dirty="0" smtClean="0">
                <a:solidFill>
                  <a:schemeClr val="dk1"/>
                </a:solidFill>
              </a:rPr>
              <a:t>地址：宁波市江北高新产业区庆丰路</a:t>
            </a:r>
            <a:r>
              <a:rPr lang="en-US" altLang="zh-CN" sz="1600" dirty="0" smtClean="0">
                <a:solidFill>
                  <a:schemeClr val="dk1"/>
                </a:solidFill>
              </a:rPr>
              <a:t>777</a:t>
            </a:r>
            <a:r>
              <a:rPr lang="zh-CN" altLang="en-US" sz="1600" dirty="0" smtClean="0">
                <a:solidFill>
                  <a:schemeClr val="dk1"/>
                </a:solidFill>
              </a:rPr>
              <a:t>弄</a:t>
            </a:r>
            <a:r>
              <a:rPr lang="en-US" altLang="zh-CN" sz="1600" dirty="0" smtClean="0">
                <a:solidFill>
                  <a:schemeClr val="dk1"/>
                </a:solidFill>
              </a:rPr>
              <a:t>78</a:t>
            </a:r>
            <a:r>
              <a:rPr lang="zh-CN" altLang="en-US" sz="1600" dirty="0" smtClean="0">
                <a:solidFill>
                  <a:schemeClr val="dk1"/>
                </a:solidFill>
              </a:rPr>
              <a:t>号厂区</a:t>
            </a:r>
            <a:endParaRPr lang="zh-CN" altLang="en-US" sz="1600" dirty="0" smtClean="0">
              <a:solidFill>
                <a:schemeClr val="dk1"/>
              </a:solidFill>
            </a:endParaRPr>
          </a:p>
          <a:p>
            <a:endParaRPr lang="zh-CN" altLang="en-US" sz="1600" dirty="0" smtClean="0">
              <a:solidFill>
                <a:schemeClr val="dk1"/>
              </a:solidFill>
            </a:endParaRPr>
          </a:p>
          <a:p>
            <a:r>
              <a:rPr lang="en-US" altLang="zh-CN" sz="1600" dirty="0" smtClean="0">
                <a:solidFill>
                  <a:schemeClr val="dk1"/>
                </a:solidFill>
              </a:rPr>
              <a:t> TEL</a:t>
            </a:r>
            <a:r>
              <a:rPr lang="zh-CN" altLang="en-US" sz="1600" dirty="0" smtClean="0">
                <a:solidFill>
                  <a:schemeClr val="dk1"/>
                </a:solidFill>
              </a:rPr>
              <a:t>：</a:t>
            </a:r>
            <a:r>
              <a:rPr lang="en-US" altLang="zh-CN" sz="1600" dirty="0" smtClean="0">
                <a:solidFill>
                  <a:schemeClr val="dk1"/>
                </a:solidFill>
              </a:rPr>
              <a:t>+86 -0574 -27905535 / 27905536 / 27905537</a:t>
            </a:r>
            <a:endParaRPr lang="en-US" altLang="zh-CN" sz="1600" dirty="0" smtClean="0">
              <a:solidFill>
                <a:schemeClr val="dk1"/>
              </a:solidFill>
            </a:endParaRPr>
          </a:p>
          <a:p>
            <a:endParaRPr lang="en-US" altLang="zh-CN" sz="1600" dirty="0" smtClean="0">
              <a:solidFill>
                <a:schemeClr val="dk1"/>
              </a:solidFill>
            </a:endParaRPr>
          </a:p>
          <a:p>
            <a:r>
              <a:rPr lang="en-US" altLang="zh-CN" sz="1600" dirty="0" smtClean="0">
                <a:solidFill>
                  <a:schemeClr val="dk1"/>
                </a:solidFill>
              </a:rPr>
              <a:t> E-mail:krb.ds1@corebone.cn     www.corebone.cn</a:t>
            </a:r>
            <a:endParaRPr lang="en-US" altLang="zh-CN" sz="1600" dirty="0" smtClean="0">
              <a:solidFill>
                <a:schemeClr val="dk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" y="209973"/>
            <a:ext cx="1561253" cy="687493"/>
          </a:xfrm>
          <a:prstGeom prst="rect">
            <a:avLst/>
          </a:prstGeom>
        </p:spPr>
      </p:pic>
      <p:pic>
        <p:nvPicPr>
          <p:cNvPr id="2" name="雨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11100" y="210185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498E-6 L 0.39896 4.6498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1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bldLvl="0" animBg="1"/>
      <p:bldP spid="3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 rot="16200000" flipH="1" flipV="1">
            <a:off x="1976120" y="635847"/>
            <a:ext cx="303953" cy="152400"/>
          </a:xfrm>
          <a:prstGeom prst="triangle">
            <a:avLst/>
          </a:prstGeom>
          <a:solidFill>
            <a:srgbClr val="00B05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4" name="文本框 23"/>
          <p:cNvSpPr txBox="1"/>
          <p:nvPr>
            <p:custDataLst>
              <p:tags r:id="rId1"/>
            </p:custDataLst>
          </p:nvPr>
        </p:nvSpPr>
        <p:spPr>
          <a:xfrm>
            <a:off x="2204695" y="487653"/>
            <a:ext cx="1350645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35" b="1" dirty="0" smtClean="0">
                <a:solidFill>
                  <a:srgbClr val="002060"/>
                </a:solidFill>
                <a:latin typeface="+mj-ea"/>
                <a:ea typeface="+mj-ea"/>
              </a:rPr>
              <a:t>生产管理 </a:t>
            </a:r>
            <a:endParaRPr lang="en-US" altLang="zh-CN" sz="2135" b="1" dirty="0" smtClean="0">
              <a:solidFill>
                <a:srgbClr val="002060"/>
              </a:solidFill>
              <a:latin typeface="+mj-ea"/>
              <a:ea typeface="+mj-ea"/>
            </a:endParaRPr>
          </a:p>
        </p:txBody>
      </p:sp>
      <p:graphicFrame>
        <p:nvGraphicFramePr>
          <p:cNvPr id="6" name="图示 5"/>
          <p:cNvGraphicFramePr/>
          <p:nvPr>
            <p:custDataLst>
              <p:tags r:id="rId2"/>
            </p:custDataLst>
          </p:nvPr>
        </p:nvGraphicFramePr>
        <p:xfrm>
          <a:off x="1995593" y="1581573"/>
          <a:ext cx="9547860" cy="4302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 rot="16200000" flipH="1" flipV="1">
            <a:off x="1976120" y="635847"/>
            <a:ext cx="303953" cy="152400"/>
          </a:xfrm>
          <a:prstGeom prst="triangle">
            <a:avLst/>
          </a:prstGeom>
          <a:solidFill>
            <a:srgbClr val="00B05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文本框 23"/>
          <p:cNvSpPr txBox="1"/>
          <p:nvPr>
            <p:custDataLst>
              <p:tags r:id="rId1"/>
            </p:custDataLst>
          </p:nvPr>
        </p:nvSpPr>
        <p:spPr>
          <a:xfrm>
            <a:off x="2204695" y="487653"/>
            <a:ext cx="1203325" cy="3784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65" b="1" dirty="0" smtClean="0">
                <a:solidFill>
                  <a:srgbClr val="002060"/>
                </a:solidFill>
                <a:latin typeface="+mj-ea"/>
                <a:ea typeface="+mj-ea"/>
              </a:rPr>
              <a:t>检测能力 </a:t>
            </a:r>
            <a:endParaRPr lang="en-US" altLang="zh-CN" sz="1865" b="1" dirty="0" smtClean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4" name="TextBox 1"/>
          <p:cNvSpPr txBox="1"/>
          <p:nvPr>
            <p:custDataLst>
              <p:tags r:id="rId2"/>
            </p:custDataLst>
          </p:nvPr>
        </p:nvSpPr>
        <p:spPr>
          <a:xfrm>
            <a:off x="2266315" y="1360805"/>
            <a:ext cx="2415540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865" b="1" dirty="0">
                <a:solidFill>
                  <a:srgbClr val="002060"/>
                </a:solidFill>
              </a:rPr>
              <a:t>橡胶滚轮寿命测试仪</a:t>
            </a:r>
            <a:endParaRPr lang="zh-CN" sz="1865" b="1" dirty="0">
              <a:solidFill>
                <a:srgbClr val="002060"/>
              </a:solidFill>
            </a:endParaRPr>
          </a:p>
        </p:txBody>
      </p:sp>
      <p:sp>
        <p:nvSpPr>
          <p:cNvPr id="6" name="TextBox 1"/>
          <p:cNvSpPr txBox="1"/>
          <p:nvPr>
            <p:custDataLst>
              <p:tags r:id="rId3"/>
            </p:custDataLst>
          </p:nvPr>
        </p:nvSpPr>
        <p:spPr>
          <a:xfrm>
            <a:off x="4869180" y="1383453"/>
            <a:ext cx="3602567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865" b="1" dirty="0">
                <a:solidFill>
                  <a:srgbClr val="002060"/>
                </a:solidFill>
                <a:sym typeface="+mn-ea"/>
              </a:rPr>
              <a:t>弹簧及</a:t>
            </a:r>
            <a:r>
              <a:rPr lang="zh-CN" sz="1865" b="1" dirty="0">
                <a:solidFill>
                  <a:srgbClr val="002060"/>
                </a:solidFill>
              </a:rPr>
              <a:t>框架和连杆前后钢性测量</a:t>
            </a:r>
            <a:endParaRPr lang="zh-CN" sz="1865" b="1" dirty="0">
              <a:solidFill>
                <a:srgbClr val="002060"/>
              </a:solidFill>
            </a:endParaRPr>
          </a:p>
        </p:txBody>
      </p:sp>
      <p:sp>
        <p:nvSpPr>
          <p:cNvPr id="7" name="TextBox 1"/>
          <p:cNvSpPr txBox="1"/>
          <p:nvPr>
            <p:custDataLst>
              <p:tags r:id="rId4"/>
            </p:custDataLst>
          </p:nvPr>
        </p:nvSpPr>
        <p:spPr>
          <a:xfrm>
            <a:off x="8412480" y="1360593"/>
            <a:ext cx="2798233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865" b="1" dirty="0">
                <a:solidFill>
                  <a:srgbClr val="002060"/>
                </a:solidFill>
              </a:rPr>
              <a:t>电梯综合测试仪器</a:t>
            </a:r>
            <a:endParaRPr lang="zh-CN" sz="1865" b="1" dirty="0">
              <a:solidFill>
                <a:srgbClr val="00206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3433" y="4295987"/>
            <a:ext cx="2680547" cy="21192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27820" y="1461347"/>
            <a:ext cx="1910927" cy="3075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7653" y="2089573"/>
            <a:ext cx="2784687" cy="23537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7340" y="2043853"/>
            <a:ext cx="2622973" cy="347472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73" y="4642273"/>
            <a:ext cx="2799927" cy="169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 rot="16200000" flipH="1" flipV="1">
            <a:off x="1976120" y="635847"/>
            <a:ext cx="303953" cy="152400"/>
          </a:xfrm>
          <a:prstGeom prst="triangle">
            <a:avLst/>
          </a:prstGeom>
          <a:solidFill>
            <a:srgbClr val="00B05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文本框 23"/>
          <p:cNvSpPr txBox="1"/>
          <p:nvPr>
            <p:custDataLst>
              <p:tags r:id="rId1"/>
            </p:custDataLst>
          </p:nvPr>
        </p:nvSpPr>
        <p:spPr>
          <a:xfrm>
            <a:off x="2204695" y="487653"/>
            <a:ext cx="1132840" cy="3784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65" b="1" dirty="0" smtClean="0">
                <a:solidFill>
                  <a:srgbClr val="002060"/>
                </a:solidFill>
                <a:latin typeface="+mj-ea"/>
                <a:ea typeface="+mj-ea"/>
              </a:rPr>
              <a:t>检测能力</a:t>
            </a:r>
            <a:endParaRPr lang="en-US" altLang="zh-CN" sz="1865" b="1" dirty="0" smtClean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131976" y="1487321"/>
            <a:ext cx="1930401" cy="1240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865" b="1" dirty="0">
                <a:solidFill>
                  <a:srgbClr val="002060"/>
                </a:solidFill>
              </a:rPr>
              <a:t>盐雾腐蚀试验箱</a:t>
            </a:r>
            <a:endParaRPr lang="en-US" altLang="zh-CN" sz="1865" b="1" dirty="0">
              <a:solidFill>
                <a:srgbClr val="002060"/>
              </a:solidFill>
            </a:endParaRPr>
          </a:p>
          <a:p>
            <a:pPr algn="ctr"/>
            <a:r>
              <a:rPr lang="en-US" altLang="zh-CN" sz="1865" b="1" dirty="0" smtClean="0">
                <a:solidFill>
                  <a:srgbClr val="002060"/>
                </a:solidFill>
              </a:rPr>
              <a:t>Salt Spray Test Chamber</a:t>
            </a:r>
            <a:endParaRPr lang="zh-CN" altLang="en-US" sz="1865" b="1" dirty="0" smtClean="0">
              <a:solidFill>
                <a:srgbClr val="002060"/>
              </a:solidFill>
            </a:endParaRPr>
          </a:p>
          <a:p>
            <a:endParaRPr lang="zh-CN" altLang="en-US" sz="1865" b="1" dirty="0" smtClean="0">
              <a:solidFill>
                <a:srgbClr val="002060"/>
              </a:solidFill>
            </a:endParaRPr>
          </a:p>
        </p:txBody>
      </p:sp>
      <p:pic>
        <p:nvPicPr>
          <p:cNvPr id="10" name="图片 9" descr="DSC07547.JP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/>
          <a:srcRect l="13527" r="9023"/>
          <a:stretch>
            <a:fillRect/>
          </a:stretch>
        </p:blipFill>
        <p:spPr>
          <a:xfrm>
            <a:off x="8544560" y="2906607"/>
            <a:ext cx="3386667" cy="325628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5486400" y="1416071"/>
            <a:ext cx="226356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865" b="1" dirty="0">
                <a:solidFill>
                  <a:srgbClr val="002060"/>
                </a:solidFill>
              </a:rPr>
              <a:t>数字式测量投影仪</a:t>
            </a:r>
            <a:endParaRPr lang="en-US" altLang="zh-CN" sz="1865" b="1" dirty="0">
              <a:solidFill>
                <a:srgbClr val="002060"/>
              </a:solidFill>
            </a:endParaRPr>
          </a:p>
          <a:p>
            <a:pPr algn="ctr"/>
            <a:r>
              <a:rPr lang="en-US" altLang="zh-CN" sz="1865" b="1" dirty="0">
                <a:solidFill>
                  <a:srgbClr val="002060"/>
                </a:solidFill>
              </a:rPr>
              <a:t>Digital Measuring </a:t>
            </a:r>
            <a:r>
              <a:rPr lang="en-US" altLang="zh-CN" sz="1865" b="1" dirty="0" smtClean="0">
                <a:solidFill>
                  <a:srgbClr val="002060"/>
                </a:solidFill>
              </a:rPr>
              <a:t>Projector</a:t>
            </a:r>
            <a:endParaRPr lang="en-US" altLang="zh-CN" sz="1865" b="1" dirty="0" smtClean="0">
              <a:solidFill>
                <a:srgbClr val="002060"/>
              </a:solidFill>
            </a:endParaRPr>
          </a:p>
        </p:txBody>
      </p:sp>
      <p:pic>
        <p:nvPicPr>
          <p:cNvPr id="12" name="图片 11" descr="DSC07511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5424593" y="2921000"/>
            <a:ext cx="2385907" cy="3263900"/>
          </a:xfrm>
          <a:prstGeom prst="rect">
            <a:avLst/>
          </a:prstGeom>
        </p:spPr>
      </p:pic>
      <p:sp>
        <p:nvSpPr>
          <p:cNvPr id="4" name="TextBox 1"/>
          <p:cNvSpPr txBox="1"/>
          <p:nvPr>
            <p:custDataLst>
              <p:tags r:id="rId8"/>
            </p:custDataLst>
          </p:nvPr>
        </p:nvSpPr>
        <p:spPr>
          <a:xfrm>
            <a:off x="2204720" y="1360593"/>
            <a:ext cx="21869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865" b="1" dirty="0">
                <a:solidFill>
                  <a:srgbClr val="002060"/>
                </a:solidFill>
              </a:rPr>
              <a:t>洛氏硬度计</a:t>
            </a:r>
            <a:endParaRPr lang="en-US" altLang="zh-CN" sz="1865" b="1" dirty="0">
              <a:solidFill>
                <a:srgbClr val="002060"/>
              </a:solidFill>
            </a:endParaRPr>
          </a:p>
          <a:p>
            <a:pPr algn="ctr"/>
            <a:r>
              <a:rPr lang="en-US" altLang="zh-CN" sz="1865" b="1" dirty="0">
                <a:solidFill>
                  <a:srgbClr val="002060"/>
                </a:solidFill>
              </a:rPr>
              <a:t>Rockwell Hardness Tester </a:t>
            </a:r>
            <a:endParaRPr lang="en-US" altLang="zh-CN" sz="1865" b="1" dirty="0">
              <a:solidFill>
                <a:srgbClr val="002060"/>
              </a:solidFill>
            </a:endParaRPr>
          </a:p>
        </p:txBody>
      </p:sp>
      <p:pic>
        <p:nvPicPr>
          <p:cNvPr id="9" name="图片 8" descr="DSC07552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288896" y="2906461"/>
            <a:ext cx="1890397" cy="3454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 rot="16200000" flipH="1" flipV="1">
            <a:off x="1976120" y="635847"/>
            <a:ext cx="303953" cy="152400"/>
          </a:xfrm>
          <a:prstGeom prst="triangle">
            <a:avLst/>
          </a:prstGeom>
          <a:solidFill>
            <a:srgbClr val="00B05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文本框 23"/>
          <p:cNvSpPr txBox="1"/>
          <p:nvPr>
            <p:custDataLst>
              <p:tags r:id="rId1"/>
            </p:custDataLst>
          </p:nvPr>
        </p:nvSpPr>
        <p:spPr>
          <a:xfrm>
            <a:off x="2204695" y="487653"/>
            <a:ext cx="1203325" cy="3784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65" b="1" dirty="0" smtClean="0">
                <a:solidFill>
                  <a:srgbClr val="002060"/>
                </a:solidFill>
                <a:latin typeface="+mj-ea"/>
                <a:ea typeface="+mj-ea"/>
              </a:rPr>
              <a:t>检测能力 </a:t>
            </a:r>
            <a:endParaRPr lang="en-US" altLang="zh-CN" sz="1865" b="1" dirty="0" smtClean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131935" y="1487170"/>
            <a:ext cx="24809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865" b="1" dirty="0">
                <a:solidFill>
                  <a:srgbClr val="002060"/>
                </a:solidFill>
                <a:sym typeface="+mn-ea"/>
              </a:rPr>
              <a:t>橡胶滚轮寿命测试仪</a:t>
            </a:r>
            <a:endParaRPr lang="zh-CN" sz="1865" b="1" dirty="0">
              <a:solidFill>
                <a:srgbClr val="002060"/>
              </a:solidFill>
            </a:endParaRPr>
          </a:p>
          <a:p>
            <a:pPr algn="ctr"/>
            <a:r>
              <a:rPr lang="en-US" altLang="zh-CN" sz="1865" b="1" dirty="0" smtClean="0">
                <a:solidFill>
                  <a:srgbClr val="002060"/>
                </a:solidFill>
              </a:rPr>
              <a:t>Rubber roller life test instrument</a:t>
            </a:r>
            <a:endParaRPr lang="en-US" altLang="zh-CN" sz="1865" b="1" dirty="0" smtClean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5486400" y="1416050"/>
            <a:ext cx="24364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865" b="1" dirty="0">
                <a:solidFill>
                  <a:srgbClr val="002060"/>
                </a:solidFill>
              </a:rPr>
              <a:t>橡胶剥离强度测试仪</a:t>
            </a:r>
            <a:endParaRPr lang="en-US" altLang="zh-CN" sz="1865" b="1" dirty="0">
              <a:solidFill>
                <a:srgbClr val="002060"/>
              </a:solidFill>
            </a:endParaRPr>
          </a:p>
          <a:p>
            <a:pPr algn="ctr"/>
            <a:r>
              <a:rPr lang="en-US" altLang="zh-CN" sz="1865" b="1" dirty="0">
                <a:solidFill>
                  <a:srgbClr val="002060"/>
                </a:solidFill>
              </a:rPr>
              <a:t>Rubber stripping strength tester</a:t>
            </a:r>
            <a:endParaRPr lang="en-US" altLang="zh-CN" sz="1865" b="1" dirty="0">
              <a:solidFill>
                <a:srgbClr val="002060"/>
              </a:solidFill>
            </a:endParaRPr>
          </a:p>
        </p:txBody>
      </p:sp>
      <p:sp>
        <p:nvSpPr>
          <p:cNvPr id="4" name="TextBox 1"/>
          <p:cNvSpPr txBox="1"/>
          <p:nvPr>
            <p:custDataLst>
              <p:tags r:id="rId4"/>
            </p:custDataLst>
          </p:nvPr>
        </p:nvSpPr>
        <p:spPr>
          <a:xfrm>
            <a:off x="1951355" y="1416050"/>
            <a:ext cx="30518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865" b="1" dirty="0">
                <a:solidFill>
                  <a:srgbClr val="002060"/>
                </a:solidFill>
              </a:rPr>
              <a:t>滚轮动平衡测试仪</a:t>
            </a:r>
            <a:endParaRPr lang="zh-CN" sz="1865" b="1" dirty="0">
              <a:solidFill>
                <a:srgbClr val="002060"/>
              </a:solidFill>
            </a:endParaRPr>
          </a:p>
          <a:p>
            <a:pPr algn="ctr"/>
            <a:r>
              <a:rPr lang="en-US" altLang="zh-CN" sz="1865" b="1" dirty="0">
                <a:solidFill>
                  <a:srgbClr val="002060"/>
                </a:solidFill>
              </a:rPr>
              <a:t>Roller dynamic balance test instrument</a:t>
            </a:r>
            <a:r>
              <a:rPr lang="en-US" altLang="zh-CN" sz="1865" b="1" dirty="0">
                <a:solidFill>
                  <a:srgbClr val="002060"/>
                </a:solidFill>
              </a:rPr>
              <a:t> </a:t>
            </a:r>
            <a:endParaRPr lang="en-US" altLang="zh-CN" sz="1865" b="1" dirty="0">
              <a:solidFill>
                <a:srgbClr val="00206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330" y="2440305"/>
            <a:ext cx="2418715" cy="4171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165" y="2482850"/>
            <a:ext cx="3154045" cy="41294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" y="5361940"/>
            <a:ext cx="1339850" cy="12877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3290" y="2568575"/>
            <a:ext cx="3545205" cy="404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29" y="811233"/>
            <a:ext cx="2622992" cy="26226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782943" y="811231"/>
            <a:ext cx="2309941" cy="2484864"/>
            <a:chOff x="3963193" y="608611"/>
            <a:chExt cx="1732757" cy="1864223"/>
          </a:xfrm>
        </p:grpSpPr>
        <p:pic>
          <p:nvPicPr>
            <p:cNvPr id="118" name="Picture 3" descr="C:\Users\Administrator\Desktop\微立体创业计划\00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7" t="8625" r="10502" b="7811"/>
            <a:stretch>
              <a:fillRect/>
            </a:stretch>
          </p:blipFill>
          <p:spPr bwMode="auto">
            <a:xfrm>
              <a:off x="3963193" y="608611"/>
              <a:ext cx="1732757" cy="1864223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Freeform 21"/>
            <p:cNvSpPr>
              <a:spLocks noEditPoints="1"/>
            </p:cNvSpPr>
            <p:nvPr/>
          </p:nvSpPr>
          <p:spPr bwMode="auto">
            <a:xfrm>
              <a:off x="4440317" y="1114025"/>
              <a:ext cx="732154" cy="757942"/>
            </a:xfrm>
            <a:custGeom>
              <a:avLst/>
              <a:gdLst>
                <a:gd name="T0" fmla="*/ 24 w 60"/>
                <a:gd name="T1" fmla="*/ 7 h 62"/>
                <a:gd name="T2" fmla="*/ 38 w 60"/>
                <a:gd name="T3" fmla="*/ 7 h 62"/>
                <a:gd name="T4" fmla="*/ 47 w 60"/>
                <a:gd name="T5" fmla="*/ 7 h 62"/>
                <a:gd name="T6" fmla="*/ 47 w 60"/>
                <a:gd name="T7" fmla="*/ 18 h 62"/>
                <a:gd name="T8" fmla="*/ 47 w 60"/>
                <a:gd name="T9" fmla="*/ 7 h 62"/>
                <a:gd name="T10" fmla="*/ 20 w 60"/>
                <a:gd name="T11" fmla="*/ 37 h 62"/>
                <a:gd name="T12" fmla="*/ 21 w 60"/>
                <a:gd name="T13" fmla="*/ 58 h 62"/>
                <a:gd name="T14" fmla="*/ 15 w 60"/>
                <a:gd name="T15" fmla="*/ 40 h 62"/>
                <a:gd name="T16" fmla="*/ 12 w 60"/>
                <a:gd name="T17" fmla="*/ 58 h 62"/>
                <a:gd name="T18" fmla="*/ 7 w 60"/>
                <a:gd name="T19" fmla="*/ 37 h 62"/>
                <a:gd name="T20" fmla="*/ 2 w 60"/>
                <a:gd name="T21" fmla="*/ 36 h 62"/>
                <a:gd name="T22" fmla="*/ 7 w 60"/>
                <a:gd name="T23" fmla="*/ 19 h 62"/>
                <a:gd name="T24" fmla="*/ 14 w 60"/>
                <a:gd name="T25" fmla="*/ 24 h 62"/>
                <a:gd name="T26" fmla="*/ 21 w 60"/>
                <a:gd name="T27" fmla="*/ 19 h 62"/>
                <a:gd name="T28" fmla="*/ 29 w 60"/>
                <a:gd name="T29" fmla="*/ 16 h 62"/>
                <a:gd name="T30" fmla="*/ 30 w 60"/>
                <a:gd name="T31" fmla="*/ 19 h 62"/>
                <a:gd name="T32" fmla="*/ 30 w 60"/>
                <a:gd name="T33" fmla="*/ 32 h 62"/>
                <a:gd name="T34" fmla="*/ 31 w 60"/>
                <a:gd name="T35" fmla="*/ 32 h 62"/>
                <a:gd name="T36" fmla="*/ 31 w 60"/>
                <a:gd name="T37" fmla="*/ 32 h 62"/>
                <a:gd name="T38" fmla="*/ 32 w 60"/>
                <a:gd name="T39" fmla="*/ 19 h 62"/>
                <a:gd name="T40" fmla="*/ 32 w 60"/>
                <a:gd name="T41" fmla="*/ 16 h 62"/>
                <a:gd name="T42" fmla="*/ 40 w 60"/>
                <a:gd name="T43" fmla="*/ 19 h 62"/>
                <a:gd name="T44" fmla="*/ 47 w 60"/>
                <a:gd name="T45" fmla="*/ 24 h 62"/>
                <a:gd name="T46" fmla="*/ 54 w 60"/>
                <a:gd name="T47" fmla="*/ 19 h 62"/>
                <a:gd name="T48" fmla="*/ 58 w 60"/>
                <a:gd name="T49" fmla="*/ 35 h 62"/>
                <a:gd name="T50" fmla="*/ 53 w 60"/>
                <a:gd name="T51" fmla="*/ 37 h 62"/>
                <a:gd name="T52" fmla="*/ 54 w 60"/>
                <a:gd name="T53" fmla="*/ 58 h 62"/>
                <a:gd name="T54" fmla="*/ 48 w 60"/>
                <a:gd name="T55" fmla="*/ 40 h 62"/>
                <a:gd name="T56" fmla="*/ 45 w 60"/>
                <a:gd name="T57" fmla="*/ 58 h 62"/>
                <a:gd name="T58" fmla="*/ 40 w 60"/>
                <a:gd name="T59" fmla="*/ 37 h 62"/>
                <a:gd name="T60" fmla="*/ 38 w 60"/>
                <a:gd name="T61" fmla="*/ 38 h 62"/>
                <a:gd name="T62" fmla="*/ 33 w 60"/>
                <a:gd name="T63" fmla="*/ 62 h 62"/>
                <a:gd name="T64" fmla="*/ 29 w 60"/>
                <a:gd name="T65" fmla="*/ 41 h 62"/>
                <a:gd name="T66" fmla="*/ 22 w 60"/>
                <a:gd name="T67" fmla="*/ 62 h 62"/>
                <a:gd name="T68" fmla="*/ 20 w 60"/>
                <a:gd name="T69" fmla="*/ 36 h 62"/>
                <a:gd name="T70" fmla="*/ 9 w 60"/>
                <a:gd name="T71" fmla="*/ 13 h 62"/>
                <a:gd name="T72" fmla="*/ 20 w 60"/>
                <a:gd name="T73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2">
                  <a:moveTo>
                    <a:pt x="31" y="0"/>
                  </a:moveTo>
                  <a:cubicBezTo>
                    <a:pt x="27" y="0"/>
                    <a:pt x="24" y="4"/>
                    <a:pt x="24" y="7"/>
                  </a:cubicBezTo>
                  <a:cubicBezTo>
                    <a:pt x="24" y="11"/>
                    <a:pt x="27" y="14"/>
                    <a:pt x="31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47" y="7"/>
                  </a:moveTo>
                  <a:cubicBezTo>
                    <a:pt x="44" y="7"/>
                    <a:pt x="41" y="10"/>
                    <a:pt x="41" y="13"/>
                  </a:cubicBezTo>
                  <a:cubicBezTo>
                    <a:pt x="41" y="16"/>
                    <a:pt x="44" y="18"/>
                    <a:pt x="47" y="18"/>
                  </a:cubicBezTo>
                  <a:cubicBezTo>
                    <a:pt x="50" y="18"/>
                    <a:pt x="53" y="16"/>
                    <a:pt x="53" y="13"/>
                  </a:cubicBezTo>
                  <a:cubicBezTo>
                    <a:pt x="53" y="10"/>
                    <a:pt x="50" y="7"/>
                    <a:pt x="47" y="7"/>
                  </a:cubicBezTo>
                  <a:close/>
                  <a:moveTo>
                    <a:pt x="20" y="36"/>
                  </a:move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4" y="7"/>
                  </a:moveTo>
                  <a:cubicBezTo>
                    <a:pt x="11" y="7"/>
                    <a:pt x="9" y="10"/>
                    <a:pt x="9" y="13"/>
                  </a:cubicBezTo>
                  <a:cubicBezTo>
                    <a:pt x="9" y="16"/>
                    <a:pt x="11" y="18"/>
                    <a:pt x="14" y="18"/>
                  </a:cubicBezTo>
                  <a:cubicBezTo>
                    <a:pt x="17" y="18"/>
                    <a:pt x="20" y="16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3964872" y="381017"/>
            <a:ext cx="1647720" cy="1500163"/>
            <a:chOff x="853406" y="799012"/>
            <a:chExt cx="1236005" cy="1125469"/>
          </a:xfrm>
        </p:grpSpPr>
        <p:pic>
          <p:nvPicPr>
            <p:cNvPr id="12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406" y="799012"/>
              <a:ext cx="1236005" cy="1125469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Rectangle 4"/>
            <p:cNvSpPr txBox="1">
              <a:spLocks noChangeArrowheads="1"/>
            </p:cNvSpPr>
            <p:nvPr/>
          </p:nvSpPr>
          <p:spPr bwMode="auto">
            <a:xfrm>
              <a:off x="1008065" y="1044509"/>
              <a:ext cx="926685" cy="603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3" rIns="91428" bIns="45713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pPr defTabSz="914400">
                <a:defRPr/>
              </a:pPr>
              <a:r>
                <a:rPr lang="en-US" altLang="zh-CN" sz="5335" b="0" kern="0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5335" b="0" kern="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3" name="Rectangle 4"/>
          <p:cNvSpPr txBox="1">
            <a:spLocks noChangeArrowheads="1"/>
          </p:cNvSpPr>
          <p:nvPr/>
        </p:nvSpPr>
        <p:spPr bwMode="auto">
          <a:xfrm>
            <a:off x="4064353" y="3296095"/>
            <a:ext cx="3456128" cy="106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>
              <a:defRPr/>
            </a:pPr>
            <a:r>
              <a:rPr lang="zh-CN" altLang="en-US" sz="4800" kern="0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团队介绍</a:t>
            </a:r>
            <a:endParaRPr lang="zh-CN" altLang="en-US" sz="4800" kern="0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24" name="Rectangle 4"/>
          <p:cNvSpPr txBox="1">
            <a:spLocks noChangeArrowheads="1"/>
          </p:cNvSpPr>
          <p:nvPr/>
        </p:nvSpPr>
        <p:spPr bwMode="auto">
          <a:xfrm>
            <a:off x="4978593" y="4241549"/>
            <a:ext cx="1829627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altLang="zh-CN" sz="1600" b="0" kern="0" dirty="0">
                <a:solidFill>
                  <a:srgbClr val="00B050"/>
                </a:solidFill>
                <a:latin typeface="Arial" panose="020B0604020202020204"/>
                <a:ea typeface="微软雅黑" panose="020B0503020204020204" pitchFamily="34" charset="-122"/>
              </a:rPr>
              <a:t>COMPANY</a:t>
            </a:r>
            <a:endParaRPr lang="zh-CN" altLang="en-US" sz="1600" b="0" kern="0" dirty="0">
              <a:solidFill>
                <a:srgbClr val="00B05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5" name="组合 124"/>
          <p:cNvGrpSpPr/>
          <p:nvPr/>
        </p:nvGrpSpPr>
        <p:grpSpPr>
          <a:xfrm>
            <a:off x="8379872" y="5480509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344021" y="6140296"/>
            <a:ext cx="840161" cy="840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248919" y="6560321"/>
            <a:ext cx="1187152" cy="11869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345051" y="6307229"/>
            <a:ext cx="914241" cy="9141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021919" y="6718577"/>
            <a:ext cx="785007" cy="784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5283341" y="6037939"/>
            <a:ext cx="336596" cy="3365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4241669" y="5767621"/>
            <a:ext cx="705311" cy="7052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11285312" y="5107308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5892836" y="5765079"/>
            <a:ext cx="297388" cy="29734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2590851" y="6272923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1700259" y="6140297"/>
            <a:ext cx="693469" cy="6933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388104" y="6560321"/>
            <a:ext cx="422429" cy="4223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156192" y="6315987"/>
            <a:ext cx="211213" cy="2111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73" name="图片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12" y="6860413"/>
            <a:ext cx="1530800" cy="607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0687217" y="7085472"/>
            <a:ext cx="1504783" cy="407670"/>
          </a:xfrm>
          <a:prstGeom prst="rect">
            <a:avLst/>
          </a:prstGeom>
          <a:noFill/>
        </p:spPr>
        <p:txBody>
          <a:bodyPr wrap="square" lIns="121884" tIns="60941" rIns="121884" bIns="60941" rtlCol="0">
            <a:spAutoFit/>
          </a:bodyPr>
          <a:lstStyle/>
          <a:p>
            <a:r>
              <a:rPr lang="zh-CN" altLang="en-US" sz="1865" dirty="0"/>
              <a:t>延时文字</a:t>
            </a:r>
            <a:endParaRPr lang="zh-CN" altLang="en-US" sz="186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4.72222E-6 -0.691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69136 L 0.07586 -0.6913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71605E-6 L 0.05538 -2.7160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ldLvl="0" animBg="1"/>
      <p:bldP spid="124" grpId="0" bldLvl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 rot="16200000" flipH="1" flipV="1">
            <a:off x="1976120" y="635847"/>
            <a:ext cx="303953" cy="152400"/>
          </a:xfrm>
          <a:prstGeom prst="triangle">
            <a:avLst/>
          </a:prstGeom>
          <a:solidFill>
            <a:srgbClr val="00B05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schemeClr val="tx1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996329" y="1588911"/>
            <a:ext cx="7134225" cy="4453291"/>
            <a:chOff x="614362" y="1186788"/>
            <a:chExt cx="5350669" cy="3339968"/>
          </a:xfrm>
        </p:grpSpPr>
        <p:grpSp>
          <p:nvGrpSpPr>
            <p:cNvPr id="24" name="组合 23"/>
            <p:cNvGrpSpPr/>
            <p:nvPr/>
          </p:nvGrpSpPr>
          <p:grpSpPr>
            <a:xfrm>
              <a:off x="780309" y="3635402"/>
              <a:ext cx="1134214" cy="385763"/>
              <a:chOff x="4452173" y="720606"/>
              <a:chExt cx="1134214" cy="385763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4452173" y="720606"/>
                <a:ext cx="1134214" cy="385763"/>
                <a:chOff x="2099498" y="1186788"/>
                <a:chExt cx="1134214" cy="385763"/>
              </a:xfrm>
            </p:grpSpPr>
            <p:sp>
              <p:nvSpPr>
                <p:cNvPr id="118" name="圆角矩形 117"/>
                <p:cNvSpPr/>
                <p:nvPr/>
              </p:nvSpPr>
              <p:spPr>
                <a:xfrm>
                  <a:off x="2099498" y="1186788"/>
                  <a:ext cx="1134214" cy="385763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圆角矩形 118"/>
                <p:cNvSpPr/>
                <p:nvPr/>
              </p:nvSpPr>
              <p:spPr>
                <a:xfrm>
                  <a:off x="2140499" y="1219916"/>
                  <a:ext cx="1052212" cy="319506"/>
                </a:xfrm>
                <a:prstGeom prst="round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65" kern="0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17" name="矩形 116"/>
              <p:cNvSpPr/>
              <p:nvPr/>
            </p:nvSpPr>
            <p:spPr>
              <a:xfrm>
                <a:off x="4683525" y="759599"/>
                <a:ext cx="671513" cy="283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rPr>
                  <a:t>实验室</a:t>
                </a:r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780309" y="3139338"/>
              <a:ext cx="1134214" cy="385763"/>
              <a:chOff x="4452173" y="720606"/>
              <a:chExt cx="1134214" cy="385763"/>
            </a:xfrm>
          </p:grpSpPr>
          <p:grpSp>
            <p:nvGrpSpPr>
              <p:cNvPr id="112" name="组合 111"/>
              <p:cNvGrpSpPr/>
              <p:nvPr/>
            </p:nvGrpSpPr>
            <p:grpSpPr>
              <a:xfrm>
                <a:off x="4452173" y="720606"/>
                <a:ext cx="1134214" cy="385763"/>
                <a:chOff x="2099498" y="1186788"/>
                <a:chExt cx="1134214" cy="385763"/>
              </a:xfrm>
            </p:grpSpPr>
            <p:sp>
              <p:nvSpPr>
                <p:cNvPr id="114" name="圆角矩形 113"/>
                <p:cNvSpPr/>
                <p:nvPr/>
              </p:nvSpPr>
              <p:spPr>
                <a:xfrm>
                  <a:off x="2099498" y="1186788"/>
                  <a:ext cx="1134214" cy="385763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圆角矩形 114"/>
                <p:cNvSpPr/>
                <p:nvPr/>
              </p:nvSpPr>
              <p:spPr>
                <a:xfrm>
                  <a:off x="2140499" y="1219916"/>
                  <a:ext cx="1052212" cy="319506"/>
                </a:xfrm>
                <a:prstGeom prst="round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65" kern="0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13" name="矩形 112"/>
              <p:cNvSpPr/>
              <p:nvPr/>
            </p:nvSpPr>
            <p:spPr>
              <a:xfrm>
                <a:off x="4683523" y="759599"/>
                <a:ext cx="671513" cy="283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rPr>
                  <a:t>研发部</a:t>
                </a:r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780309" y="2582977"/>
              <a:ext cx="1134214" cy="385763"/>
              <a:chOff x="4452173" y="720606"/>
              <a:chExt cx="1134214" cy="385763"/>
            </a:xfrm>
          </p:grpSpPr>
          <p:grpSp>
            <p:nvGrpSpPr>
              <p:cNvPr id="108" name="组合 107"/>
              <p:cNvGrpSpPr/>
              <p:nvPr/>
            </p:nvGrpSpPr>
            <p:grpSpPr>
              <a:xfrm>
                <a:off x="4452173" y="720606"/>
                <a:ext cx="1134214" cy="385763"/>
                <a:chOff x="2099498" y="1186788"/>
                <a:chExt cx="1134214" cy="385763"/>
              </a:xfrm>
            </p:grpSpPr>
            <p:sp>
              <p:nvSpPr>
                <p:cNvPr id="110" name="圆角矩形 109"/>
                <p:cNvSpPr/>
                <p:nvPr/>
              </p:nvSpPr>
              <p:spPr>
                <a:xfrm>
                  <a:off x="2099498" y="1186788"/>
                  <a:ext cx="1134214" cy="385763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圆角矩形 110"/>
                <p:cNvSpPr/>
                <p:nvPr/>
              </p:nvSpPr>
              <p:spPr>
                <a:xfrm>
                  <a:off x="2140499" y="1219916"/>
                  <a:ext cx="1052212" cy="319506"/>
                </a:xfrm>
                <a:prstGeom prst="round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65" kern="0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09" name="矩形 108"/>
              <p:cNvSpPr/>
              <p:nvPr/>
            </p:nvSpPr>
            <p:spPr>
              <a:xfrm>
                <a:off x="4594467" y="759599"/>
                <a:ext cx="849630" cy="283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rPr>
                  <a:t>研发中心</a:t>
                </a:r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27" name="圆角矩形 26"/>
            <p:cNvSpPr/>
            <p:nvPr/>
          </p:nvSpPr>
          <p:spPr>
            <a:xfrm>
              <a:off x="2094760" y="2578555"/>
              <a:ext cx="1134214" cy="385763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dirty="0">
                  <a:solidFill>
                    <a:srgbClr val="25B7C0"/>
                  </a:solidFill>
                  <a:latin typeface="微软雅黑" panose="020B0503020204020204" pitchFamily="34" charset="-122"/>
                </a:rPr>
                <a:t>添加标题</a:t>
              </a:r>
              <a:endParaRPr lang="zh-CN" altLang="en-US" sz="1865" dirty="0">
                <a:solidFill>
                  <a:srgbClr val="25B7C0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3522039" y="4140993"/>
              <a:ext cx="1134214" cy="385763"/>
              <a:chOff x="4452173" y="720606"/>
              <a:chExt cx="1134214" cy="385763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4452173" y="720606"/>
                <a:ext cx="1134214" cy="385763"/>
                <a:chOff x="2099498" y="1186788"/>
                <a:chExt cx="1134214" cy="385763"/>
              </a:xfrm>
            </p:grpSpPr>
            <p:sp>
              <p:nvSpPr>
                <p:cNvPr id="106" name="圆角矩形 105"/>
                <p:cNvSpPr/>
                <p:nvPr/>
              </p:nvSpPr>
              <p:spPr>
                <a:xfrm>
                  <a:off x="2099498" y="1186788"/>
                  <a:ext cx="1134214" cy="385763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圆角矩形 106"/>
                <p:cNvSpPr/>
                <p:nvPr/>
              </p:nvSpPr>
              <p:spPr>
                <a:xfrm>
                  <a:off x="2140499" y="1219916"/>
                  <a:ext cx="1052212" cy="319506"/>
                </a:xfrm>
                <a:prstGeom prst="round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65" kern="0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05" name="矩形 104"/>
              <p:cNvSpPr/>
              <p:nvPr/>
            </p:nvSpPr>
            <p:spPr>
              <a:xfrm>
                <a:off x="4683523" y="759599"/>
                <a:ext cx="671513" cy="283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rPr>
                  <a:t>行政部</a:t>
                </a:r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522039" y="3618171"/>
              <a:ext cx="1134214" cy="385763"/>
              <a:chOff x="4452173" y="720606"/>
              <a:chExt cx="1134214" cy="385763"/>
            </a:xfrm>
          </p:grpSpPr>
          <p:grpSp>
            <p:nvGrpSpPr>
              <p:cNvPr id="99" name="组合 98"/>
              <p:cNvGrpSpPr/>
              <p:nvPr/>
            </p:nvGrpSpPr>
            <p:grpSpPr>
              <a:xfrm>
                <a:off x="4452173" y="720606"/>
                <a:ext cx="1134214" cy="385763"/>
                <a:chOff x="2099498" y="1186788"/>
                <a:chExt cx="1134214" cy="385763"/>
              </a:xfrm>
            </p:grpSpPr>
            <p:sp>
              <p:nvSpPr>
                <p:cNvPr id="101" name="圆角矩形 100"/>
                <p:cNvSpPr/>
                <p:nvPr/>
              </p:nvSpPr>
              <p:spPr>
                <a:xfrm>
                  <a:off x="2099498" y="1186788"/>
                  <a:ext cx="1134214" cy="385763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圆角矩形 101"/>
                <p:cNvSpPr/>
                <p:nvPr/>
              </p:nvSpPr>
              <p:spPr>
                <a:xfrm>
                  <a:off x="2140499" y="1219916"/>
                  <a:ext cx="1052212" cy="319506"/>
                </a:xfrm>
                <a:prstGeom prst="round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65" kern="0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00" name="矩形 99"/>
              <p:cNvSpPr/>
              <p:nvPr/>
            </p:nvSpPr>
            <p:spPr>
              <a:xfrm>
                <a:off x="4683524" y="759599"/>
                <a:ext cx="671513" cy="283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rPr>
                  <a:t>销售部</a:t>
                </a:r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522039" y="3106530"/>
              <a:ext cx="1134214" cy="385763"/>
              <a:chOff x="4452173" y="720606"/>
              <a:chExt cx="1134214" cy="385763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4452173" y="720606"/>
                <a:ext cx="1134214" cy="385763"/>
                <a:chOff x="2099498" y="1186788"/>
                <a:chExt cx="1134214" cy="385763"/>
              </a:xfrm>
            </p:grpSpPr>
            <p:sp>
              <p:nvSpPr>
                <p:cNvPr id="97" name="圆角矩形 96"/>
                <p:cNvSpPr/>
                <p:nvPr/>
              </p:nvSpPr>
              <p:spPr>
                <a:xfrm>
                  <a:off x="2099498" y="1186788"/>
                  <a:ext cx="1134214" cy="385763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圆角矩形 97"/>
                <p:cNvSpPr/>
                <p:nvPr/>
              </p:nvSpPr>
              <p:spPr>
                <a:xfrm>
                  <a:off x="2140499" y="1219916"/>
                  <a:ext cx="1052212" cy="319506"/>
                </a:xfrm>
                <a:prstGeom prst="round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65" kern="0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96" name="矩形 95"/>
              <p:cNvSpPr/>
              <p:nvPr/>
            </p:nvSpPr>
            <p:spPr>
              <a:xfrm>
                <a:off x="4683524" y="759599"/>
                <a:ext cx="671513" cy="283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rPr>
                  <a:t>质量部</a:t>
                </a:r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522039" y="2582977"/>
              <a:ext cx="1134214" cy="385763"/>
              <a:chOff x="4452173" y="720606"/>
              <a:chExt cx="1134214" cy="385763"/>
            </a:xfrm>
          </p:grpSpPr>
          <p:grpSp>
            <p:nvGrpSpPr>
              <p:cNvPr id="91" name="组合 90"/>
              <p:cNvGrpSpPr/>
              <p:nvPr/>
            </p:nvGrpSpPr>
            <p:grpSpPr>
              <a:xfrm>
                <a:off x="4452173" y="720606"/>
                <a:ext cx="1134214" cy="385763"/>
                <a:chOff x="2099498" y="1186788"/>
                <a:chExt cx="1134214" cy="385763"/>
              </a:xfrm>
            </p:grpSpPr>
            <p:sp>
              <p:nvSpPr>
                <p:cNvPr id="93" name="圆角矩形 92"/>
                <p:cNvSpPr/>
                <p:nvPr/>
              </p:nvSpPr>
              <p:spPr>
                <a:xfrm>
                  <a:off x="2099498" y="1186788"/>
                  <a:ext cx="1134214" cy="385763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圆角矩形 93"/>
                <p:cNvSpPr/>
                <p:nvPr/>
              </p:nvSpPr>
              <p:spPr>
                <a:xfrm>
                  <a:off x="2140499" y="1219916"/>
                  <a:ext cx="1052212" cy="319506"/>
                </a:xfrm>
                <a:prstGeom prst="round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65" kern="0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92" name="矩形 91"/>
              <p:cNvSpPr/>
              <p:nvPr/>
            </p:nvSpPr>
            <p:spPr>
              <a:xfrm>
                <a:off x="4683525" y="759599"/>
                <a:ext cx="671513" cy="283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rPr>
                  <a:t>资材部</a:t>
                </a:r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830817" y="2582977"/>
              <a:ext cx="1134214" cy="385763"/>
              <a:chOff x="4452173" y="720606"/>
              <a:chExt cx="1134214" cy="385763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4452173" y="720606"/>
                <a:ext cx="1134214" cy="385763"/>
                <a:chOff x="2099498" y="1186788"/>
                <a:chExt cx="1134214" cy="385763"/>
              </a:xfrm>
            </p:grpSpPr>
            <p:sp>
              <p:nvSpPr>
                <p:cNvPr id="89" name="圆角矩形 88"/>
                <p:cNvSpPr/>
                <p:nvPr/>
              </p:nvSpPr>
              <p:spPr>
                <a:xfrm>
                  <a:off x="2099498" y="1186788"/>
                  <a:ext cx="1134214" cy="385763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圆角矩形 89"/>
                <p:cNvSpPr/>
                <p:nvPr/>
              </p:nvSpPr>
              <p:spPr>
                <a:xfrm>
                  <a:off x="2140499" y="1219916"/>
                  <a:ext cx="1052212" cy="319506"/>
                </a:xfrm>
                <a:prstGeom prst="round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65" kern="0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88" name="矩形 87"/>
              <p:cNvSpPr/>
              <p:nvPr/>
            </p:nvSpPr>
            <p:spPr>
              <a:xfrm>
                <a:off x="4683525" y="759599"/>
                <a:ext cx="671513" cy="283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rPr>
                  <a:t>生产部</a:t>
                </a:r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2099498" y="1186788"/>
              <a:ext cx="3202593" cy="1391767"/>
              <a:chOff x="2099498" y="1186788"/>
              <a:chExt cx="3202593" cy="1391767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4167877" y="1857035"/>
                <a:ext cx="1134214" cy="385763"/>
                <a:chOff x="4452173" y="720606"/>
                <a:chExt cx="1134214" cy="385763"/>
              </a:xfrm>
            </p:grpSpPr>
            <p:grpSp>
              <p:nvGrpSpPr>
                <p:cNvPr id="83" name="组合 82"/>
                <p:cNvGrpSpPr/>
                <p:nvPr/>
              </p:nvGrpSpPr>
              <p:grpSpPr>
                <a:xfrm>
                  <a:off x="4452173" y="720606"/>
                  <a:ext cx="1134214" cy="385763"/>
                  <a:chOff x="2099498" y="1186788"/>
                  <a:chExt cx="1134214" cy="385763"/>
                </a:xfrm>
              </p:grpSpPr>
              <p:sp>
                <p:nvSpPr>
                  <p:cNvPr id="85" name="圆角矩形 84"/>
                  <p:cNvSpPr/>
                  <p:nvPr/>
                </p:nvSpPr>
                <p:spPr>
                  <a:xfrm>
                    <a:off x="2099498" y="1186788"/>
                    <a:ext cx="1134214" cy="385763"/>
                  </a:xfrm>
                  <a:prstGeom prst="roundRect">
                    <a:avLst/>
                  </a:prstGeom>
                  <a:gradFill flip="none" rotWithShape="1">
                    <a:gsLst>
                      <a:gs pos="100000">
                        <a:srgbClr val="FCFCFC"/>
                      </a:gs>
                      <a:gs pos="0">
                        <a:srgbClr val="CCCCCC"/>
                      </a:gs>
                    </a:gsLst>
                    <a:lin ang="7200000" scaled="0"/>
                    <a:tileRect/>
                  </a:gradFill>
                  <a:ln w="12700">
                    <a:gradFill>
                      <a:gsLst>
                        <a:gs pos="89000">
                          <a:schemeClr val="bg1">
                            <a:lumMod val="85000"/>
                          </a:schemeClr>
                        </a:gs>
                        <a:gs pos="0">
                          <a:schemeClr val="bg1"/>
                        </a:gs>
                      </a:gsLst>
                      <a:lin ang="7200000" scaled="0"/>
                    </a:gradFill>
                  </a:ln>
                  <a:effectLst>
                    <a:outerShdw blurRad="254000" dist="127000" dir="8160000" algn="tr" rotWithShape="0">
                      <a:prstClr val="black">
                        <a:alpha val="34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65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6" name="圆角矩形 85"/>
                  <p:cNvSpPr/>
                  <p:nvPr/>
                </p:nvSpPr>
                <p:spPr>
                  <a:xfrm>
                    <a:off x="2140499" y="1219916"/>
                    <a:ext cx="1052212" cy="319506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865" kern="0" dirty="0">
                      <a:solidFill>
                        <a:srgbClr val="FFFFFF"/>
                      </a:solidFill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84" name="矩形 83"/>
                <p:cNvSpPr/>
                <p:nvPr/>
              </p:nvSpPr>
              <p:spPr>
                <a:xfrm>
                  <a:off x="4594464" y="759599"/>
                  <a:ext cx="849630" cy="2838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1865" dirty="0">
                      <a:solidFill>
                        <a:prstClr val="white"/>
                      </a:solidFill>
                      <a:latin typeface="微软雅黑" panose="020B0503020204020204" pitchFamily="34" charset="-122"/>
                    </a:rPr>
                    <a:t>副总经理</a:t>
                  </a:r>
                  <a:endPara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75" name="组合 74"/>
              <p:cNvGrpSpPr/>
              <p:nvPr/>
            </p:nvGrpSpPr>
            <p:grpSpPr>
              <a:xfrm>
                <a:off x="2099498" y="1186788"/>
                <a:ext cx="2066951" cy="1391767"/>
                <a:chOff x="2099498" y="1186788"/>
                <a:chExt cx="2066951" cy="1391767"/>
              </a:xfrm>
            </p:grpSpPr>
            <p:cxnSp>
              <p:nvCxnSpPr>
                <p:cNvPr id="76" name="直接连接符 75"/>
                <p:cNvCxnSpPr>
                  <a:stCxn id="81" idx="2"/>
                  <a:endCxn id="27" idx="0"/>
                </p:cNvCxnSpPr>
                <p:nvPr/>
              </p:nvCxnSpPr>
              <p:spPr>
                <a:xfrm flipH="1">
                  <a:off x="2661867" y="1572551"/>
                  <a:ext cx="4738" cy="10060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7" name="组合 76"/>
                <p:cNvGrpSpPr/>
                <p:nvPr/>
              </p:nvGrpSpPr>
              <p:grpSpPr>
                <a:xfrm>
                  <a:off x="2099498" y="1186788"/>
                  <a:ext cx="2066951" cy="863129"/>
                  <a:chOff x="2099498" y="1186788"/>
                  <a:chExt cx="2066951" cy="863129"/>
                </a:xfrm>
              </p:grpSpPr>
              <p:grpSp>
                <p:nvGrpSpPr>
                  <p:cNvPr id="78" name="组合 77"/>
                  <p:cNvGrpSpPr/>
                  <p:nvPr/>
                </p:nvGrpSpPr>
                <p:grpSpPr>
                  <a:xfrm>
                    <a:off x="2099498" y="1186788"/>
                    <a:ext cx="1134214" cy="385763"/>
                    <a:chOff x="2099498" y="1186788"/>
                    <a:chExt cx="1134214" cy="385763"/>
                  </a:xfrm>
                </p:grpSpPr>
                <p:sp>
                  <p:nvSpPr>
                    <p:cNvPr id="81" name="圆角矩形 80"/>
                    <p:cNvSpPr/>
                    <p:nvPr/>
                  </p:nvSpPr>
                  <p:spPr>
                    <a:xfrm>
                      <a:off x="2099498" y="1186788"/>
                      <a:ext cx="1134214" cy="385763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100000">
                          <a:srgbClr val="FCFCFC"/>
                        </a:gs>
                        <a:gs pos="0">
                          <a:srgbClr val="CCCCCC"/>
                        </a:gs>
                      </a:gsLst>
                      <a:lin ang="7200000" scaled="0"/>
                      <a:tileRect/>
                    </a:gradFill>
                    <a:ln w="12700">
                      <a:gradFill>
                        <a:gsLst>
                          <a:gs pos="89000">
                            <a:schemeClr val="bg1">
                              <a:lumMod val="85000"/>
                            </a:schemeClr>
                          </a:gs>
                          <a:gs pos="0">
                            <a:schemeClr val="bg1"/>
                          </a:gs>
                        </a:gsLst>
                        <a:lin ang="7200000" scaled="0"/>
                      </a:gradFill>
                    </a:ln>
                    <a:effectLst>
                      <a:outerShdw blurRad="254000" dist="127000" dir="8160000" algn="tr" rotWithShape="0">
                        <a:prstClr val="black">
                          <a:alpha val="34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865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圆角矩形 81"/>
                    <p:cNvSpPr/>
                    <p:nvPr/>
                  </p:nvSpPr>
                  <p:spPr>
                    <a:xfrm>
                      <a:off x="2140499" y="1219916"/>
                      <a:ext cx="1052212" cy="319506"/>
                    </a:xfrm>
                    <a:prstGeom prst="roundRect">
                      <a:avLst/>
                    </a:prstGeom>
                    <a:solidFill>
                      <a:srgbClr val="00B050"/>
                    </a:solidFill>
                    <a:ln w="25400" cap="flat" cmpd="sng" algn="ctr">
                      <a:noFill/>
                      <a:prstDash val="solid"/>
                    </a:ln>
                    <a:effectLst>
                      <a:innerShdw blurRad="63500" dist="25400" dir="18660000">
                        <a:prstClr val="black">
                          <a:alpha val="35000"/>
                        </a:prstClr>
                      </a:innerShdw>
                    </a:effectLst>
                  </p:spPr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865" kern="0" dirty="0">
                        <a:solidFill>
                          <a:srgbClr val="FFFFFF"/>
                        </a:solidFill>
                        <a:ea typeface="宋体" panose="02010600030101010101" pitchFamily="2" charset="-122"/>
                      </a:endParaRPr>
                    </a:p>
                  </p:txBody>
                </p:sp>
              </p:grpSp>
              <p:cxnSp>
                <p:nvCxnSpPr>
                  <p:cNvPr id="79" name="直接连接符 78"/>
                  <p:cNvCxnSpPr/>
                  <p:nvPr/>
                </p:nvCxnSpPr>
                <p:spPr>
                  <a:xfrm>
                    <a:off x="2661867" y="2049917"/>
                    <a:ext cx="150458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矩形 79"/>
                  <p:cNvSpPr/>
                  <p:nvPr/>
                </p:nvSpPr>
                <p:spPr>
                  <a:xfrm>
                    <a:off x="2350068" y="1219916"/>
                    <a:ext cx="671513" cy="28384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zh-CN" altLang="en-US" sz="1865" dirty="0">
                        <a:solidFill>
                          <a:prstClr val="white"/>
                        </a:solidFill>
                        <a:latin typeface="微软雅黑" panose="020B0503020204020204" pitchFamily="34" charset="-122"/>
                      </a:rPr>
                      <a:t>总经理</a:t>
                    </a:r>
                    <a:endParaRPr lang="zh-CN" altLang="en-US" sz="1865" dirty="0">
                      <a:solidFill>
                        <a:prstClr val="white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</p:grpSp>
          </p:grpSp>
        </p:grpSp>
        <p:cxnSp>
          <p:nvCxnSpPr>
            <p:cNvPr id="34" name="直接连接符 33"/>
            <p:cNvCxnSpPr/>
            <p:nvPr/>
          </p:nvCxnSpPr>
          <p:spPr>
            <a:xfrm flipH="1">
              <a:off x="1347416" y="2249941"/>
              <a:ext cx="13144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347416" y="2249941"/>
              <a:ext cx="2" cy="3286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 flipV="1">
              <a:off x="4076329" y="2414248"/>
              <a:ext cx="2" cy="1643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 flipV="1">
              <a:off x="5397925" y="2414248"/>
              <a:ext cx="2" cy="1643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4076329" y="2414248"/>
              <a:ext cx="13215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4733555" y="2249941"/>
              <a:ext cx="1" cy="164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614362" y="2771436"/>
              <a:ext cx="1659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614362" y="3332220"/>
              <a:ext cx="1659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614362" y="3893005"/>
              <a:ext cx="1659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14362" y="2771436"/>
              <a:ext cx="0" cy="11215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3342451" y="2775859"/>
              <a:ext cx="1659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3342451" y="4333876"/>
              <a:ext cx="1659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3342451" y="3295198"/>
              <a:ext cx="1659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3342451" y="3814537"/>
              <a:ext cx="1659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3342451" y="2771436"/>
              <a:ext cx="0" cy="1562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>
              <a:off x="2097099" y="2582977"/>
              <a:ext cx="1134214" cy="385763"/>
              <a:chOff x="4452173" y="720606"/>
              <a:chExt cx="1134214" cy="385763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4452173" y="720606"/>
                <a:ext cx="1134214" cy="385763"/>
                <a:chOff x="2099498" y="1186788"/>
                <a:chExt cx="1134214" cy="385763"/>
              </a:xfrm>
            </p:grpSpPr>
            <p:sp>
              <p:nvSpPr>
                <p:cNvPr id="72" name="圆角矩形 71"/>
                <p:cNvSpPr/>
                <p:nvPr/>
              </p:nvSpPr>
              <p:spPr>
                <a:xfrm>
                  <a:off x="2099498" y="1186788"/>
                  <a:ext cx="1134214" cy="385763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圆角矩形 72"/>
                <p:cNvSpPr/>
                <p:nvPr/>
              </p:nvSpPr>
              <p:spPr>
                <a:xfrm>
                  <a:off x="2140499" y="1219916"/>
                  <a:ext cx="1052212" cy="319506"/>
                </a:xfrm>
                <a:prstGeom prst="round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65" kern="0" dirty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71" name="矩形 70"/>
              <p:cNvSpPr/>
              <p:nvPr/>
            </p:nvSpPr>
            <p:spPr>
              <a:xfrm>
                <a:off x="4772582" y="759599"/>
                <a:ext cx="493395" cy="283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865" dirty="0">
                    <a:solidFill>
                      <a:prstClr val="white"/>
                    </a:solidFill>
                    <a:latin typeface="微软雅黑" panose="020B0503020204020204" pitchFamily="34" charset="-122"/>
                  </a:rPr>
                  <a:t>财务</a:t>
                </a:r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文本框 23"/>
          <p:cNvSpPr txBox="1"/>
          <p:nvPr>
            <p:custDataLst>
              <p:tags r:id="rId1"/>
            </p:custDataLst>
          </p:nvPr>
        </p:nvSpPr>
        <p:spPr>
          <a:xfrm>
            <a:off x="2237205" y="469608"/>
            <a:ext cx="1350645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35" b="1" dirty="0" smtClean="0">
                <a:solidFill>
                  <a:srgbClr val="002060"/>
                </a:solidFill>
                <a:latin typeface="+mj-ea"/>
                <a:ea typeface="+mj-ea"/>
              </a:rPr>
              <a:t>组织框架</a:t>
            </a:r>
            <a:r>
              <a:rPr lang="en-US" altLang="zh-CN" sz="2135" b="1" dirty="0">
                <a:solidFill>
                  <a:srgbClr val="002060"/>
                </a:solidFill>
                <a:latin typeface="+mj-ea"/>
              </a:rPr>
              <a:t> </a:t>
            </a:r>
            <a:endParaRPr lang="en-US" altLang="zh-CN" sz="2135" b="1" dirty="0" smtClean="0">
              <a:solidFill>
                <a:srgbClr val="00206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29" y="811233"/>
            <a:ext cx="2622992" cy="26226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782943" y="811231"/>
            <a:ext cx="2309941" cy="2484864"/>
            <a:chOff x="3963193" y="608611"/>
            <a:chExt cx="1732757" cy="1864223"/>
          </a:xfrm>
        </p:grpSpPr>
        <p:pic>
          <p:nvPicPr>
            <p:cNvPr id="118" name="Picture 3" descr="C:\Users\Administrator\Desktop\微立体创业计划\00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7" t="8625" r="10502" b="7811"/>
            <a:stretch>
              <a:fillRect/>
            </a:stretch>
          </p:blipFill>
          <p:spPr bwMode="auto">
            <a:xfrm>
              <a:off x="3963193" y="608611"/>
              <a:ext cx="1732757" cy="1864223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Freeform 21"/>
            <p:cNvSpPr>
              <a:spLocks noEditPoints="1"/>
            </p:cNvSpPr>
            <p:nvPr/>
          </p:nvSpPr>
          <p:spPr bwMode="auto">
            <a:xfrm>
              <a:off x="4440317" y="1114025"/>
              <a:ext cx="732154" cy="757942"/>
            </a:xfrm>
            <a:custGeom>
              <a:avLst/>
              <a:gdLst>
                <a:gd name="T0" fmla="*/ 24 w 60"/>
                <a:gd name="T1" fmla="*/ 7 h 62"/>
                <a:gd name="T2" fmla="*/ 38 w 60"/>
                <a:gd name="T3" fmla="*/ 7 h 62"/>
                <a:gd name="T4" fmla="*/ 47 w 60"/>
                <a:gd name="T5" fmla="*/ 7 h 62"/>
                <a:gd name="T6" fmla="*/ 47 w 60"/>
                <a:gd name="T7" fmla="*/ 18 h 62"/>
                <a:gd name="T8" fmla="*/ 47 w 60"/>
                <a:gd name="T9" fmla="*/ 7 h 62"/>
                <a:gd name="T10" fmla="*/ 20 w 60"/>
                <a:gd name="T11" fmla="*/ 37 h 62"/>
                <a:gd name="T12" fmla="*/ 21 w 60"/>
                <a:gd name="T13" fmla="*/ 58 h 62"/>
                <a:gd name="T14" fmla="*/ 15 w 60"/>
                <a:gd name="T15" fmla="*/ 40 h 62"/>
                <a:gd name="T16" fmla="*/ 12 w 60"/>
                <a:gd name="T17" fmla="*/ 58 h 62"/>
                <a:gd name="T18" fmla="*/ 7 w 60"/>
                <a:gd name="T19" fmla="*/ 37 h 62"/>
                <a:gd name="T20" fmla="*/ 2 w 60"/>
                <a:gd name="T21" fmla="*/ 36 h 62"/>
                <a:gd name="T22" fmla="*/ 7 w 60"/>
                <a:gd name="T23" fmla="*/ 19 h 62"/>
                <a:gd name="T24" fmla="*/ 14 w 60"/>
                <a:gd name="T25" fmla="*/ 24 h 62"/>
                <a:gd name="T26" fmla="*/ 21 w 60"/>
                <a:gd name="T27" fmla="*/ 19 h 62"/>
                <a:gd name="T28" fmla="*/ 29 w 60"/>
                <a:gd name="T29" fmla="*/ 16 h 62"/>
                <a:gd name="T30" fmla="*/ 30 w 60"/>
                <a:gd name="T31" fmla="*/ 19 h 62"/>
                <a:gd name="T32" fmla="*/ 30 w 60"/>
                <a:gd name="T33" fmla="*/ 32 h 62"/>
                <a:gd name="T34" fmla="*/ 31 w 60"/>
                <a:gd name="T35" fmla="*/ 32 h 62"/>
                <a:gd name="T36" fmla="*/ 31 w 60"/>
                <a:gd name="T37" fmla="*/ 32 h 62"/>
                <a:gd name="T38" fmla="*/ 32 w 60"/>
                <a:gd name="T39" fmla="*/ 19 h 62"/>
                <a:gd name="T40" fmla="*/ 32 w 60"/>
                <a:gd name="T41" fmla="*/ 16 h 62"/>
                <a:gd name="T42" fmla="*/ 40 w 60"/>
                <a:gd name="T43" fmla="*/ 19 h 62"/>
                <a:gd name="T44" fmla="*/ 47 w 60"/>
                <a:gd name="T45" fmla="*/ 24 h 62"/>
                <a:gd name="T46" fmla="*/ 54 w 60"/>
                <a:gd name="T47" fmla="*/ 19 h 62"/>
                <a:gd name="T48" fmla="*/ 58 w 60"/>
                <a:gd name="T49" fmla="*/ 35 h 62"/>
                <a:gd name="T50" fmla="*/ 53 w 60"/>
                <a:gd name="T51" fmla="*/ 37 h 62"/>
                <a:gd name="T52" fmla="*/ 54 w 60"/>
                <a:gd name="T53" fmla="*/ 58 h 62"/>
                <a:gd name="T54" fmla="*/ 48 w 60"/>
                <a:gd name="T55" fmla="*/ 40 h 62"/>
                <a:gd name="T56" fmla="*/ 45 w 60"/>
                <a:gd name="T57" fmla="*/ 58 h 62"/>
                <a:gd name="T58" fmla="*/ 40 w 60"/>
                <a:gd name="T59" fmla="*/ 37 h 62"/>
                <a:gd name="T60" fmla="*/ 38 w 60"/>
                <a:gd name="T61" fmla="*/ 38 h 62"/>
                <a:gd name="T62" fmla="*/ 33 w 60"/>
                <a:gd name="T63" fmla="*/ 62 h 62"/>
                <a:gd name="T64" fmla="*/ 29 w 60"/>
                <a:gd name="T65" fmla="*/ 41 h 62"/>
                <a:gd name="T66" fmla="*/ 22 w 60"/>
                <a:gd name="T67" fmla="*/ 62 h 62"/>
                <a:gd name="T68" fmla="*/ 20 w 60"/>
                <a:gd name="T69" fmla="*/ 36 h 62"/>
                <a:gd name="T70" fmla="*/ 9 w 60"/>
                <a:gd name="T71" fmla="*/ 13 h 62"/>
                <a:gd name="T72" fmla="*/ 20 w 60"/>
                <a:gd name="T73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2">
                  <a:moveTo>
                    <a:pt x="31" y="0"/>
                  </a:moveTo>
                  <a:cubicBezTo>
                    <a:pt x="27" y="0"/>
                    <a:pt x="24" y="4"/>
                    <a:pt x="24" y="7"/>
                  </a:cubicBezTo>
                  <a:cubicBezTo>
                    <a:pt x="24" y="11"/>
                    <a:pt x="27" y="14"/>
                    <a:pt x="31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47" y="7"/>
                  </a:moveTo>
                  <a:cubicBezTo>
                    <a:pt x="44" y="7"/>
                    <a:pt x="41" y="10"/>
                    <a:pt x="41" y="13"/>
                  </a:cubicBezTo>
                  <a:cubicBezTo>
                    <a:pt x="41" y="16"/>
                    <a:pt x="44" y="18"/>
                    <a:pt x="47" y="18"/>
                  </a:cubicBezTo>
                  <a:cubicBezTo>
                    <a:pt x="50" y="18"/>
                    <a:pt x="53" y="16"/>
                    <a:pt x="53" y="13"/>
                  </a:cubicBezTo>
                  <a:cubicBezTo>
                    <a:pt x="53" y="10"/>
                    <a:pt x="50" y="7"/>
                    <a:pt x="47" y="7"/>
                  </a:cubicBezTo>
                  <a:close/>
                  <a:moveTo>
                    <a:pt x="20" y="36"/>
                  </a:move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4" y="7"/>
                  </a:moveTo>
                  <a:cubicBezTo>
                    <a:pt x="11" y="7"/>
                    <a:pt x="9" y="10"/>
                    <a:pt x="9" y="13"/>
                  </a:cubicBezTo>
                  <a:cubicBezTo>
                    <a:pt x="9" y="16"/>
                    <a:pt x="11" y="18"/>
                    <a:pt x="14" y="18"/>
                  </a:cubicBezTo>
                  <a:cubicBezTo>
                    <a:pt x="17" y="18"/>
                    <a:pt x="20" y="16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3964872" y="381017"/>
            <a:ext cx="1647720" cy="1500163"/>
            <a:chOff x="853406" y="799012"/>
            <a:chExt cx="1236005" cy="1125469"/>
          </a:xfrm>
        </p:grpSpPr>
        <p:pic>
          <p:nvPicPr>
            <p:cNvPr id="12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406" y="799012"/>
              <a:ext cx="1236005" cy="1125469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Rectangle 4"/>
            <p:cNvSpPr txBox="1">
              <a:spLocks noChangeArrowheads="1"/>
            </p:cNvSpPr>
            <p:nvPr/>
          </p:nvSpPr>
          <p:spPr bwMode="auto">
            <a:xfrm>
              <a:off x="1008065" y="1044509"/>
              <a:ext cx="926685" cy="603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3" rIns="91428" bIns="45713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pPr defTabSz="914400">
                <a:defRPr/>
              </a:pPr>
              <a:r>
                <a:rPr lang="en-US" altLang="zh-CN" sz="5335" b="0" kern="0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5335" b="0" kern="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3" name="Rectangle 4"/>
          <p:cNvSpPr txBox="1">
            <a:spLocks noChangeArrowheads="1"/>
          </p:cNvSpPr>
          <p:nvPr/>
        </p:nvSpPr>
        <p:spPr bwMode="auto">
          <a:xfrm>
            <a:off x="4064353" y="3600895"/>
            <a:ext cx="3778141" cy="106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>
              <a:defRPr/>
            </a:pPr>
            <a:r>
              <a:rPr lang="zh-CN" altLang="en-US" sz="4800" kern="0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企业荣誉</a:t>
            </a:r>
            <a:r>
              <a:rPr lang="en-US" altLang="zh-CN" sz="4800" kern="0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	</a:t>
            </a:r>
            <a:endParaRPr lang="zh-CN" altLang="en-US" sz="4800" kern="0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24" name="Rectangle 4"/>
          <p:cNvSpPr txBox="1">
            <a:spLocks noChangeArrowheads="1"/>
          </p:cNvSpPr>
          <p:nvPr/>
        </p:nvSpPr>
        <p:spPr bwMode="auto">
          <a:xfrm>
            <a:off x="4978593" y="4241549"/>
            <a:ext cx="1829627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altLang="zh-CN" sz="1600" b="0" kern="0" dirty="0">
                <a:solidFill>
                  <a:srgbClr val="00B050"/>
                </a:solidFill>
                <a:latin typeface="Arial" panose="020B0604020202020204"/>
                <a:ea typeface="微软雅黑" panose="020B0503020204020204" pitchFamily="34" charset="-122"/>
              </a:rPr>
              <a:t>COMPANY</a:t>
            </a:r>
            <a:endParaRPr lang="zh-CN" altLang="en-US" sz="1600" b="0" kern="0" dirty="0">
              <a:solidFill>
                <a:srgbClr val="00B05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5" name="组合 124"/>
          <p:cNvGrpSpPr/>
          <p:nvPr/>
        </p:nvGrpSpPr>
        <p:grpSpPr>
          <a:xfrm>
            <a:off x="8379872" y="5480509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344021" y="6140296"/>
            <a:ext cx="840161" cy="840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248919" y="6560321"/>
            <a:ext cx="1187152" cy="11869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345051" y="6307229"/>
            <a:ext cx="914241" cy="9141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021919" y="6718577"/>
            <a:ext cx="785007" cy="784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5283341" y="6037939"/>
            <a:ext cx="336596" cy="3365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4241669" y="5767621"/>
            <a:ext cx="705311" cy="7052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11285312" y="5107308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5892836" y="5765079"/>
            <a:ext cx="297388" cy="29734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2590851" y="6272923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1700259" y="6140297"/>
            <a:ext cx="693469" cy="6933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388104" y="6560321"/>
            <a:ext cx="422429" cy="4223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156192" y="6315987"/>
            <a:ext cx="211213" cy="2111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73" name="图片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12" y="6860413"/>
            <a:ext cx="1530800" cy="607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0687217" y="7085472"/>
            <a:ext cx="1504783" cy="407670"/>
          </a:xfrm>
          <a:prstGeom prst="rect">
            <a:avLst/>
          </a:prstGeom>
          <a:noFill/>
        </p:spPr>
        <p:txBody>
          <a:bodyPr wrap="square" lIns="121884" tIns="60941" rIns="121884" bIns="60941" rtlCol="0">
            <a:spAutoFit/>
          </a:bodyPr>
          <a:lstStyle/>
          <a:p>
            <a:r>
              <a:rPr lang="zh-CN" altLang="en-US" sz="1865" dirty="0"/>
              <a:t>延时文字</a:t>
            </a:r>
            <a:endParaRPr lang="zh-CN" altLang="en-US" sz="186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4.72222E-6 -0.691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69136 L 0.07586 -0.6913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71605E-6 L 0.05538 -2.7160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ldLvl="0" animBg="1"/>
      <p:bldP spid="124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87217" y="7085472"/>
            <a:ext cx="1504783" cy="407670"/>
          </a:xfrm>
          <a:prstGeom prst="rect">
            <a:avLst/>
          </a:prstGeom>
          <a:noFill/>
        </p:spPr>
        <p:txBody>
          <a:bodyPr wrap="square" lIns="121884" tIns="60941" rIns="121884" bIns="60941" rtlCol="0">
            <a:spAutoFit/>
          </a:bodyPr>
          <a:lstStyle/>
          <a:p>
            <a:r>
              <a:rPr lang="zh-CN" altLang="en-US" sz="1865" dirty="0"/>
              <a:t>延时文字</a:t>
            </a:r>
            <a:endParaRPr lang="zh-CN" altLang="en-US" sz="1865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17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rgbClr val="002060"/>
                  </a:solidFill>
                  <a:latin typeface="+mj-ea"/>
                  <a:ea typeface="+mj-ea"/>
                </a:rPr>
                <a:t>公司证书</a:t>
              </a:r>
              <a:endParaRPr lang="zh-CN" altLang="en-US" sz="2135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0267" y="1557867"/>
            <a:ext cx="2610273" cy="37448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40" y="1560407"/>
            <a:ext cx="2595880" cy="37448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13" y="1560407"/>
            <a:ext cx="2607733" cy="3743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867" y="1559560"/>
            <a:ext cx="2644987" cy="3744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0687217" y="7085472"/>
            <a:ext cx="1504783" cy="407670"/>
          </a:xfrm>
          <a:prstGeom prst="rect">
            <a:avLst/>
          </a:prstGeom>
          <a:noFill/>
        </p:spPr>
        <p:txBody>
          <a:bodyPr wrap="square" lIns="121884" tIns="60941" rIns="121884" bIns="60941" rtlCol="0">
            <a:spAutoFit/>
          </a:bodyPr>
          <a:lstStyle/>
          <a:p>
            <a:r>
              <a:rPr lang="zh-CN" altLang="en-US" sz="1865" dirty="0"/>
              <a:t>延时文字</a:t>
            </a:r>
            <a:endParaRPr lang="zh-CN" altLang="en-US" sz="1865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17" name="文本框 23"/>
            <p:cNvSpPr txBox="1"/>
            <p:nvPr>
              <p:custDataLst>
                <p:tags r:id="rId1"/>
              </p:custDataLst>
            </p:nvPr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135" b="1" dirty="0">
                  <a:solidFill>
                    <a:srgbClr val="002060"/>
                  </a:solidFill>
                  <a:latin typeface="+mj-ea"/>
                  <a:ea typeface="+mj-ea"/>
                </a:rPr>
                <a:t>公司证书</a:t>
              </a:r>
              <a:endParaRPr lang="zh-CN" altLang="en-US" sz="2135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等腰三角形 17"/>
            <p:cNvSpPr/>
            <p:nvPr>
              <p:custDataLst>
                <p:tags r:id="rId2"/>
              </p:custDataLst>
            </p:nvPr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23820" y="1385993"/>
            <a:ext cx="1810173" cy="2595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27880" y="1385993"/>
            <a:ext cx="1827107" cy="25958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50473" y="1385993"/>
            <a:ext cx="1828800" cy="25950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874760" y="1385993"/>
            <a:ext cx="1833033" cy="25958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22220" y="4113107"/>
            <a:ext cx="1800013" cy="25374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43967" y="4113107"/>
            <a:ext cx="1811020" cy="25713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810587" y="4113107"/>
            <a:ext cx="1778000" cy="2537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4760" y="4376420"/>
            <a:ext cx="2825115" cy="2010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29" y="811233"/>
            <a:ext cx="2622992" cy="26226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782943" y="811231"/>
            <a:ext cx="2309941" cy="2484864"/>
            <a:chOff x="3963193" y="608611"/>
            <a:chExt cx="1732757" cy="1864223"/>
          </a:xfrm>
        </p:grpSpPr>
        <p:pic>
          <p:nvPicPr>
            <p:cNvPr id="118" name="Picture 3" descr="C:\Users\Administrator\Desktop\微立体创业计划\00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7" t="8625" r="10502" b="7811"/>
            <a:stretch>
              <a:fillRect/>
            </a:stretch>
          </p:blipFill>
          <p:spPr bwMode="auto">
            <a:xfrm>
              <a:off x="3963193" y="608611"/>
              <a:ext cx="1732757" cy="1864223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Freeform 21"/>
            <p:cNvSpPr>
              <a:spLocks noEditPoints="1"/>
            </p:cNvSpPr>
            <p:nvPr/>
          </p:nvSpPr>
          <p:spPr bwMode="auto">
            <a:xfrm>
              <a:off x="4440317" y="1114025"/>
              <a:ext cx="732154" cy="757942"/>
            </a:xfrm>
            <a:custGeom>
              <a:avLst/>
              <a:gdLst>
                <a:gd name="T0" fmla="*/ 24 w 60"/>
                <a:gd name="T1" fmla="*/ 7 h 62"/>
                <a:gd name="T2" fmla="*/ 38 w 60"/>
                <a:gd name="T3" fmla="*/ 7 h 62"/>
                <a:gd name="T4" fmla="*/ 47 w 60"/>
                <a:gd name="T5" fmla="*/ 7 h 62"/>
                <a:gd name="T6" fmla="*/ 47 w 60"/>
                <a:gd name="T7" fmla="*/ 18 h 62"/>
                <a:gd name="T8" fmla="*/ 47 w 60"/>
                <a:gd name="T9" fmla="*/ 7 h 62"/>
                <a:gd name="T10" fmla="*/ 20 w 60"/>
                <a:gd name="T11" fmla="*/ 37 h 62"/>
                <a:gd name="T12" fmla="*/ 21 w 60"/>
                <a:gd name="T13" fmla="*/ 58 h 62"/>
                <a:gd name="T14" fmla="*/ 15 w 60"/>
                <a:gd name="T15" fmla="*/ 40 h 62"/>
                <a:gd name="T16" fmla="*/ 12 w 60"/>
                <a:gd name="T17" fmla="*/ 58 h 62"/>
                <a:gd name="T18" fmla="*/ 7 w 60"/>
                <a:gd name="T19" fmla="*/ 37 h 62"/>
                <a:gd name="T20" fmla="*/ 2 w 60"/>
                <a:gd name="T21" fmla="*/ 36 h 62"/>
                <a:gd name="T22" fmla="*/ 7 w 60"/>
                <a:gd name="T23" fmla="*/ 19 h 62"/>
                <a:gd name="T24" fmla="*/ 14 w 60"/>
                <a:gd name="T25" fmla="*/ 24 h 62"/>
                <a:gd name="T26" fmla="*/ 21 w 60"/>
                <a:gd name="T27" fmla="*/ 19 h 62"/>
                <a:gd name="T28" fmla="*/ 29 w 60"/>
                <a:gd name="T29" fmla="*/ 16 h 62"/>
                <a:gd name="T30" fmla="*/ 30 w 60"/>
                <a:gd name="T31" fmla="*/ 19 h 62"/>
                <a:gd name="T32" fmla="*/ 30 w 60"/>
                <a:gd name="T33" fmla="*/ 32 h 62"/>
                <a:gd name="T34" fmla="*/ 31 w 60"/>
                <a:gd name="T35" fmla="*/ 32 h 62"/>
                <a:gd name="T36" fmla="*/ 31 w 60"/>
                <a:gd name="T37" fmla="*/ 32 h 62"/>
                <a:gd name="T38" fmla="*/ 32 w 60"/>
                <a:gd name="T39" fmla="*/ 19 h 62"/>
                <a:gd name="T40" fmla="*/ 32 w 60"/>
                <a:gd name="T41" fmla="*/ 16 h 62"/>
                <a:gd name="T42" fmla="*/ 40 w 60"/>
                <a:gd name="T43" fmla="*/ 19 h 62"/>
                <a:gd name="T44" fmla="*/ 47 w 60"/>
                <a:gd name="T45" fmla="*/ 24 h 62"/>
                <a:gd name="T46" fmla="*/ 54 w 60"/>
                <a:gd name="T47" fmla="*/ 19 h 62"/>
                <a:gd name="T48" fmla="*/ 58 w 60"/>
                <a:gd name="T49" fmla="*/ 35 h 62"/>
                <a:gd name="T50" fmla="*/ 53 w 60"/>
                <a:gd name="T51" fmla="*/ 37 h 62"/>
                <a:gd name="T52" fmla="*/ 54 w 60"/>
                <a:gd name="T53" fmla="*/ 58 h 62"/>
                <a:gd name="T54" fmla="*/ 48 w 60"/>
                <a:gd name="T55" fmla="*/ 40 h 62"/>
                <a:gd name="T56" fmla="*/ 45 w 60"/>
                <a:gd name="T57" fmla="*/ 58 h 62"/>
                <a:gd name="T58" fmla="*/ 40 w 60"/>
                <a:gd name="T59" fmla="*/ 37 h 62"/>
                <a:gd name="T60" fmla="*/ 38 w 60"/>
                <a:gd name="T61" fmla="*/ 38 h 62"/>
                <a:gd name="T62" fmla="*/ 33 w 60"/>
                <a:gd name="T63" fmla="*/ 62 h 62"/>
                <a:gd name="T64" fmla="*/ 29 w 60"/>
                <a:gd name="T65" fmla="*/ 41 h 62"/>
                <a:gd name="T66" fmla="*/ 22 w 60"/>
                <a:gd name="T67" fmla="*/ 62 h 62"/>
                <a:gd name="T68" fmla="*/ 20 w 60"/>
                <a:gd name="T69" fmla="*/ 36 h 62"/>
                <a:gd name="T70" fmla="*/ 9 w 60"/>
                <a:gd name="T71" fmla="*/ 13 h 62"/>
                <a:gd name="T72" fmla="*/ 20 w 60"/>
                <a:gd name="T73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2">
                  <a:moveTo>
                    <a:pt x="31" y="0"/>
                  </a:moveTo>
                  <a:cubicBezTo>
                    <a:pt x="27" y="0"/>
                    <a:pt x="24" y="4"/>
                    <a:pt x="24" y="7"/>
                  </a:cubicBezTo>
                  <a:cubicBezTo>
                    <a:pt x="24" y="11"/>
                    <a:pt x="27" y="14"/>
                    <a:pt x="31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47" y="7"/>
                  </a:moveTo>
                  <a:cubicBezTo>
                    <a:pt x="44" y="7"/>
                    <a:pt x="41" y="10"/>
                    <a:pt x="41" y="13"/>
                  </a:cubicBezTo>
                  <a:cubicBezTo>
                    <a:pt x="41" y="16"/>
                    <a:pt x="44" y="18"/>
                    <a:pt x="47" y="18"/>
                  </a:cubicBezTo>
                  <a:cubicBezTo>
                    <a:pt x="50" y="18"/>
                    <a:pt x="53" y="16"/>
                    <a:pt x="53" y="13"/>
                  </a:cubicBezTo>
                  <a:cubicBezTo>
                    <a:pt x="53" y="10"/>
                    <a:pt x="50" y="7"/>
                    <a:pt x="47" y="7"/>
                  </a:cubicBezTo>
                  <a:close/>
                  <a:moveTo>
                    <a:pt x="20" y="36"/>
                  </a:move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4" y="7"/>
                  </a:moveTo>
                  <a:cubicBezTo>
                    <a:pt x="11" y="7"/>
                    <a:pt x="9" y="10"/>
                    <a:pt x="9" y="13"/>
                  </a:cubicBezTo>
                  <a:cubicBezTo>
                    <a:pt x="9" y="16"/>
                    <a:pt x="11" y="18"/>
                    <a:pt x="14" y="18"/>
                  </a:cubicBezTo>
                  <a:cubicBezTo>
                    <a:pt x="17" y="18"/>
                    <a:pt x="20" y="16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3964872" y="381017"/>
            <a:ext cx="1647720" cy="1500163"/>
            <a:chOff x="853406" y="799012"/>
            <a:chExt cx="1236005" cy="1125469"/>
          </a:xfrm>
        </p:grpSpPr>
        <p:pic>
          <p:nvPicPr>
            <p:cNvPr id="12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406" y="799012"/>
              <a:ext cx="1236005" cy="1125469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Rectangle 4"/>
            <p:cNvSpPr txBox="1">
              <a:spLocks noChangeArrowheads="1"/>
            </p:cNvSpPr>
            <p:nvPr/>
          </p:nvSpPr>
          <p:spPr bwMode="auto">
            <a:xfrm>
              <a:off x="1008065" y="1044509"/>
              <a:ext cx="926685" cy="603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3" rIns="91428" bIns="45713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pPr defTabSz="914400">
                <a:defRPr/>
              </a:pPr>
              <a:r>
                <a:rPr lang="en-US" altLang="zh-CN" sz="5335" b="0" kern="0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5335" b="0" kern="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3" name="Rectangle 4"/>
          <p:cNvSpPr txBox="1">
            <a:spLocks noChangeArrowheads="1"/>
          </p:cNvSpPr>
          <p:nvPr/>
        </p:nvSpPr>
        <p:spPr bwMode="auto">
          <a:xfrm>
            <a:off x="4064353" y="3296095"/>
            <a:ext cx="3456128" cy="106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>
              <a:defRPr/>
            </a:pPr>
            <a:r>
              <a:rPr lang="zh-CN" altLang="en-US" sz="4800" kern="0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企业产品</a:t>
            </a:r>
            <a:endParaRPr lang="zh-CN" altLang="en-US" sz="4800" kern="0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24" name="Rectangle 4"/>
          <p:cNvSpPr txBox="1">
            <a:spLocks noChangeArrowheads="1"/>
          </p:cNvSpPr>
          <p:nvPr/>
        </p:nvSpPr>
        <p:spPr bwMode="auto">
          <a:xfrm>
            <a:off x="4978593" y="4241549"/>
            <a:ext cx="1829627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altLang="zh-CN" sz="1600" b="0" kern="0" dirty="0">
                <a:solidFill>
                  <a:srgbClr val="00B050"/>
                </a:solidFill>
                <a:latin typeface="Arial" panose="020B0604020202020204"/>
                <a:ea typeface="微软雅黑" panose="020B0503020204020204" pitchFamily="34" charset="-122"/>
              </a:rPr>
              <a:t>COMPANY</a:t>
            </a:r>
            <a:endParaRPr lang="zh-CN" altLang="en-US" sz="1600" b="0" kern="0" dirty="0">
              <a:solidFill>
                <a:srgbClr val="00B05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5" name="组合 124"/>
          <p:cNvGrpSpPr/>
          <p:nvPr/>
        </p:nvGrpSpPr>
        <p:grpSpPr>
          <a:xfrm>
            <a:off x="8379872" y="5480509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344021" y="6140296"/>
            <a:ext cx="840161" cy="840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248919" y="6560321"/>
            <a:ext cx="1187152" cy="11869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345051" y="6307229"/>
            <a:ext cx="914241" cy="9141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021919" y="6718577"/>
            <a:ext cx="785007" cy="784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5283341" y="6037939"/>
            <a:ext cx="336596" cy="3365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4241669" y="5767621"/>
            <a:ext cx="705311" cy="7052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11285312" y="5107308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5892836" y="5765079"/>
            <a:ext cx="297388" cy="29734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2590851" y="6272923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1700259" y="6140297"/>
            <a:ext cx="693469" cy="6933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388104" y="6560321"/>
            <a:ext cx="422429" cy="4223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156192" y="6315987"/>
            <a:ext cx="211213" cy="2111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73" name="图片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12" y="6860413"/>
            <a:ext cx="1530800" cy="607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0687217" y="7085472"/>
            <a:ext cx="1504783" cy="407670"/>
          </a:xfrm>
          <a:prstGeom prst="rect">
            <a:avLst/>
          </a:prstGeom>
          <a:noFill/>
        </p:spPr>
        <p:txBody>
          <a:bodyPr wrap="square" lIns="121884" tIns="60941" rIns="121884" bIns="60941" rtlCol="0">
            <a:spAutoFit/>
          </a:bodyPr>
          <a:lstStyle/>
          <a:p>
            <a:r>
              <a:rPr lang="zh-CN" altLang="en-US" sz="1865" dirty="0"/>
              <a:t>延时文字</a:t>
            </a:r>
            <a:endParaRPr lang="zh-CN" altLang="en-US" sz="186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4.72222E-6 -0.691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69136 L 0.07586 -0.6913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71605E-6 L 0.05538 -2.7160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ldLvl="0" animBg="1"/>
      <p:bldP spid="124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6322909" y="1817188"/>
            <a:ext cx="485427" cy="4854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C8C8C8"/>
              </a:gs>
            </a:gsLst>
            <a:lin ang="19800000" scaled="0"/>
            <a:tileRect/>
          </a:gradFill>
          <a:ln w="12700">
            <a:gradFill flip="none" rotWithShape="1">
              <a:gsLst>
                <a:gs pos="53000">
                  <a:schemeClr val="bg1">
                    <a:alpha val="9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7200000" scaled="0"/>
              <a:tileRect/>
            </a:gradFill>
          </a:ln>
          <a:effectLst>
            <a:outerShdw blurRad="482600" dist="2032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en-US" altLang="zh-CN" sz="2400" dirty="0">
                <a:solidFill>
                  <a:srgbClr val="00B050"/>
                </a:solidFill>
                <a:latin typeface="造字工房悦黑（非商用）纤细体" pitchFamily="50" charset="-122"/>
                <a:ea typeface="造字工房悦黑（非商用）纤细体" pitchFamily="50" charset="-122"/>
              </a:rPr>
              <a:t>1</a:t>
            </a:r>
            <a:endParaRPr lang="zh-CN" altLang="en-US" sz="2400" dirty="0">
              <a:solidFill>
                <a:srgbClr val="00B050"/>
              </a:solidFill>
              <a:latin typeface="造字工房悦黑（非商用）纤细体" pitchFamily="50" charset="-122"/>
              <a:ea typeface="造字工房悦黑（非商用）纤细体" pitchFamily="50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322909" y="2491661"/>
            <a:ext cx="485427" cy="4854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C8C8C8"/>
              </a:gs>
            </a:gsLst>
            <a:lin ang="19800000" scaled="0"/>
            <a:tileRect/>
          </a:gradFill>
          <a:ln w="12700">
            <a:gradFill flip="none" rotWithShape="1">
              <a:gsLst>
                <a:gs pos="53000">
                  <a:schemeClr val="bg1">
                    <a:alpha val="9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7200000" scaled="0"/>
              <a:tileRect/>
            </a:gradFill>
          </a:ln>
          <a:effectLst>
            <a:outerShdw blurRad="482600" dist="2032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en-US" altLang="zh-CN" sz="2400" dirty="0">
                <a:solidFill>
                  <a:srgbClr val="00B050"/>
                </a:solidFill>
                <a:latin typeface="造字工房悦黑（非商用）纤细体" pitchFamily="50" charset="-122"/>
                <a:ea typeface="造字工房悦黑（非商用）纤细体" pitchFamily="50" charset="-122"/>
              </a:rPr>
              <a:t>2</a:t>
            </a:r>
            <a:endParaRPr lang="zh-CN" altLang="en-US" sz="2400" dirty="0">
              <a:solidFill>
                <a:srgbClr val="00B050"/>
              </a:solidFill>
              <a:latin typeface="造字工房悦黑（非商用）纤细体" pitchFamily="50" charset="-122"/>
              <a:ea typeface="造字工房悦黑（非商用）纤细体" pitchFamily="50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322909" y="3180480"/>
            <a:ext cx="485427" cy="4854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C8C8C8"/>
              </a:gs>
            </a:gsLst>
            <a:lin ang="19800000" scaled="0"/>
            <a:tileRect/>
          </a:gradFill>
          <a:ln w="12700">
            <a:gradFill flip="none" rotWithShape="1">
              <a:gsLst>
                <a:gs pos="53000">
                  <a:schemeClr val="bg1">
                    <a:alpha val="9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7200000" scaled="0"/>
              <a:tileRect/>
            </a:gradFill>
          </a:ln>
          <a:effectLst>
            <a:outerShdw blurRad="482600" dist="2032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en-US" altLang="zh-CN" sz="2400" dirty="0">
                <a:solidFill>
                  <a:srgbClr val="00B050"/>
                </a:solidFill>
                <a:latin typeface="造字工房悦黑（非商用）纤细体" pitchFamily="50" charset="-122"/>
                <a:ea typeface="造字工房悦黑（非商用）纤细体" pitchFamily="50" charset="-122"/>
              </a:rPr>
              <a:t>3</a:t>
            </a:r>
            <a:endParaRPr lang="zh-CN" altLang="en-US" sz="2400" dirty="0">
              <a:solidFill>
                <a:srgbClr val="00B050"/>
              </a:solidFill>
              <a:latin typeface="造字工房悦黑（非商用）纤细体" pitchFamily="50" charset="-122"/>
              <a:ea typeface="造字工房悦黑（非商用）纤细体" pitchFamily="5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60267" y="1890629"/>
            <a:ext cx="142240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135" b="1" spc="300" dirty="0">
                <a:solidFill>
                  <a:srgbClr val="002060"/>
                </a:solidFill>
                <a:latin typeface="+mn-ea"/>
                <a:cs typeface="UUS UN INCHIKE" panose="02020603070505020304" pitchFamily="18" charset="0"/>
                <a:sym typeface="+mn-lt"/>
              </a:rPr>
              <a:t>公司介绍</a:t>
            </a:r>
            <a:endParaRPr lang="zh-CN" altLang="en-US" sz="2135" b="1" spc="300" dirty="0">
              <a:solidFill>
                <a:srgbClr val="002060"/>
              </a:solidFill>
              <a:latin typeface="+mn-ea"/>
              <a:cs typeface="UUS UN INCHIKE" panose="02020603070505020304" pitchFamily="18" charset="0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060267" y="2564851"/>
            <a:ext cx="142240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135" b="1" spc="300" dirty="0">
                <a:solidFill>
                  <a:srgbClr val="002060"/>
                </a:solidFill>
                <a:latin typeface="+mn-ea"/>
                <a:cs typeface="UUS UN INCHIKE" panose="02020603070505020304" pitchFamily="18" charset="0"/>
                <a:sym typeface="+mn-lt"/>
              </a:rPr>
              <a:t>团队介绍</a:t>
            </a:r>
            <a:endParaRPr lang="zh-CN" altLang="en-US" sz="2135" b="1" spc="300" dirty="0">
              <a:solidFill>
                <a:srgbClr val="002060"/>
              </a:solidFill>
              <a:latin typeface="+mn-ea"/>
              <a:cs typeface="UUS UN INCHIKE" panose="02020603070505020304" pitchFamily="18" charset="0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60267" y="3253416"/>
            <a:ext cx="142240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135" b="1" spc="300" dirty="0">
                <a:solidFill>
                  <a:srgbClr val="002060"/>
                </a:solidFill>
                <a:latin typeface="+mn-ea"/>
                <a:cs typeface="UUS UN INCHIKE" panose="02020603070505020304" pitchFamily="18" charset="0"/>
                <a:sym typeface="+mn-lt"/>
              </a:rPr>
              <a:t>企业荣誉</a:t>
            </a:r>
            <a:endParaRPr lang="zh-CN" altLang="en-US" sz="2135" b="1" spc="300" dirty="0">
              <a:solidFill>
                <a:srgbClr val="002060"/>
              </a:solidFill>
              <a:latin typeface="+mn-ea"/>
              <a:cs typeface="UUS UN INCHIKE" panose="02020603070505020304" pitchFamily="18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0267" y="3941980"/>
            <a:ext cx="142240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135" b="1" spc="300" dirty="0">
                <a:solidFill>
                  <a:srgbClr val="002060"/>
                </a:solidFill>
                <a:latin typeface="+mn-ea"/>
                <a:cs typeface="UUS UN INCHIKE" panose="02020603070505020304" pitchFamily="18" charset="0"/>
                <a:sym typeface="+mn-lt"/>
              </a:rPr>
              <a:t>企业产品</a:t>
            </a:r>
            <a:endParaRPr lang="zh-CN" altLang="en-US" sz="2135" b="1" spc="300" dirty="0">
              <a:solidFill>
                <a:srgbClr val="002060"/>
              </a:solidFill>
              <a:latin typeface="+mn-ea"/>
              <a:cs typeface="UUS UN INCHIKE" panose="02020603070505020304" pitchFamily="18" charset="0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322909" y="3880417"/>
            <a:ext cx="485427" cy="4854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C8C8C8"/>
              </a:gs>
            </a:gsLst>
            <a:lin ang="19800000" scaled="0"/>
            <a:tileRect/>
          </a:gradFill>
          <a:ln w="12700">
            <a:gradFill flip="none" rotWithShape="1">
              <a:gsLst>
                <a:gs pos="53000">
                  <a:schemeClr val="bg1">
                    <a:alpha val="9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7200000" scaled="0"/>
              <a:tileRect/>
            </a:gradFill>
          </a:ln>
          <a:effectLst>
            <a:outerShdw blurRad="482600" dist="2032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en-US" altLang="zh-CN" sz="2400" dirty="0">
                <a:solidFill>
                  <a:srgbClr val="00B050"/>
                </a:solidFill>
                <a:latin typeface="造字工房悦黑（非商用）纤细体" pitchFamily="50" charset="-122"/>
                <a:ea typeface="造字工房悦黑（非商用）纤细体" pitchFamily="50" charset="-122"/>
              </a:rPr>
              <a:t>4</a:t>
            </a:r>
            <a:endParaRPr lang="zh-CN" altLang="en-US" sz="2400" dirty="0">
              <a:solidFill>
                <a:srgbClr val="00B050"/>
              </a:solidFill>
              <a:latin typeface="造字工房悦黑（非商用）纤细体" pitchFamily="50" charset="-122"/>
              <a:ea typeface="造字工房悦黑（非商用）纤细体" pitchFamily="50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309304" y="2261080"/>
            <a:ext cx="2430893" cy="243089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C8C8C8"/>
              </a:gs>
            </a:gsLst>
            <a:lin ang="19800000" scaled="0"/>
            <a:tileRect/>
          </a:gradFill>
          <a:ln w="25400">
            <a:gradFill flip="none" rotWithShape="1">
              <a:gsLst>
                <a:gs pos="53000">
                  <a:schemeClr val="bg1">
                    <a:alpha val="9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7200000" scaled="0"/>
              <a:tileRect/>
            </a:gradFill>
          </a:ln>
          <a:effectLst>
            <a:outerShdw blurRad="482600" dist="2032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endParaRPr lang="zh-CN" altLang="en-US" b="1" dirty="0">
              <a:solidFill>
                <a:srgbClr val="005696"/>
              </a:solidFill>
              <a:latin typeface="造字工房悦黑（非商用）纤细体" pitchFamily="50" charset="-122"/>
              <a:ea typeface="造字工房悦黑（非商用）纤细体" pitchFamily="5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96079" y="2977088"/>
            <a:ext cx="205734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00AF90"/>
                </a:solidFill>
                <a:effectLst>
                  <a:innerShdw blurRad="38100">
                    <a:prstClr val="black">
                      <a:alpha val="48000"/>
                    </a:prstClr>
                  </a:inn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/>
            <a:r>
              <a:rPr lang="en-US" altLang="zh-CN" sz="3735" b="1" dirty="0">
                <a:solidFill>
                  <a:srgbClr val="00B050"/>
                </a:solidFill>
                <a:latin typeface="造字工房悦黑（非商用）纤细体" pitchFamily="50" charset="-122"/>
                <a:ea typeface="造字工房悦黑（非商用）纤细体" pitchFamily="50" charset="-122"/>
              </a:rPr>
              <a:t>CONTEN</a:t>
            </a:r>
            <a:endParaRPr lang="zh-CN" altLang="en-US" sz="3735" b="1" dirty="0">
              <a:solidFill>
                <a:srgbClr val="00B050"/>
              </a:solidFill>
              <a:latin typeface="造字工房悦黑（非商用）纤细体" pitchFamily="50" charset="-122"/>
              <a:ea typeface="造字工房悦黑（非商用）纤细体" pitchFamily="5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60267" y="4622700"/>
            <a:ext cx="142240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135" b="1" spc="300" dirty="0">
                <a:solidFill>
                  <a:srgbClr val="002060"/>
                </a:solidFill>
                <a:latin typeface="+mn-ea"/>
                <a:cs typeface="UUS UN INCHIKE" panose="02020603070505020304" pitchFamily="18" charset="0"/>
                <a:sym typeface="+mn-lt"/>
              </a:rPr>
              <a:t>公司客户</a:t>
            </a:r>
            <a:endParaRPr lang="zh-CN" altLang="en-US" sz="2135" b="1" spc="300" dirty="0">
              <a:solidFill>
                <a:srgbClr val="002060"/>
              </a:solidFill>
              <a:latin typeface="+mn-ea"/>
              <a:cs typeface="UUS UN INCHIKE" panose="02020603070505020304" pitchFamily="18" charset="0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322909" y="4561137"/>
            <a:ext cx="485427" cy="4854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C8C8C8"/>
              </a:gs>
            </a:gsLst>
            <a:lin ang="19800000" scaled="0"/>
            <a:tileRect/>
          </a:gradFill>
          <a:ln w="12700">
            <a:gradFill flip="none" rotWithShape="1">
              <a:gsLst>
                <a:gs pos="53000">
                  <a:schemeClr val="bg1">
                    <a:alpha val="9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7200000" scaled="0"/>
              <a:tileRect/>
            </a:gradFill>
          </a:ln>
          <a:effectLst>
            <a:outerShdw blurRad="482600" dist="2032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en-US" altLang="zh-CN" sz="2400" dirty="0">
                <a:solidFill>
                  <a:srgbClr val="00B050"/>
                </a:solidFill>
                <a:latin typeface="造字工房悦黑（非商用）纤细体" pitchFamily="50" charset="-122"/>
                <a:ea typeface="造字工房悦黑（非商用）纤细体" pitchFamily="50" charset="-122"/>
              </a:rPr>
              <a:t>5</a:t>
            </a:r>
            <a:endParaRPr lang="zh-CN" altLang="en-US" sz="2400" dirty="0">
              <a:solidFill>
                <a:srgbClr val="00B050"/>
              </a:solidFill>
              <a:latin typeface="造字工房悦黑（非商用）纤细体" pitchFamily="50" charset="-122"/>
              <a:ea typeface="造字工房悦黑（非商用）纤细体" pitchFamily="5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" y="209973"/>
            <a:ext cx="1561253" cy="687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1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1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nodePh="1" p14:presetBounceEnd="4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0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1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8" grpId="0"/>
          <p:bldP spid="9" grpId="0" bldLvl="0" animBg="1"/>
          <p:bldP spid="10" grpId="0" animBg="1" build="allAtOnce"/>
          <p:bldP spid="11" grpId="0"/>
          <p:bldP spid="12" grpId="0"/>
          <p:bldP spid="1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 bldLvl="0" animBg="1"/>
          <p:bldP spid="5" grpId="0"/>
          <p:bldP spid="6" grpId="0"/>
          <p:bldP spid="7" grpId="0"/>
          <p:bldP spid="8" grpId="0"/>
          <p:bldP spid="9" grpId="0" bldLvl="0" animBg="1"/>
          <p:bldP spid="10" grpId="0" animBg="1" build="allAtOnce"/>
          <p:bldP spid="11" grpId="0"/>
          <p:bldP spid="12" grpId="0"/>
          <p:bldP spid="13" grpId="0" bldLvl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448161" cy="420370"/>
            <a:chOff x="568442" y="319364"/>
            <a:chExt cx="1448162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350646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rgbClr val="002060"/>
                  </a:solidFill>
                  <a:latin typeface="+mj-ea"/>
                  <a:ea typeface="+mj-ea"/>
                </a:rPr>
                <a:t>产品优势 </a:t>
              </a:r>
              <a:endParaRPr lang="zh-CN" altLang="en-US" sz="2135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693" y="1159087"/>
            <a:ext cx="7147560" cy="5522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2960" y="1332653"/>
            <a:ext cx="3248660" cy="245618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92960" y="4607032"/>
            <a:ext cx="3924300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CBRG50DS</a:t>
            </a:r>
            <a:r>
              <a:rPr sz="1200" b="1" dirty="0"/>
              <a:t>滚动导靴（别墅梯使用）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CAR/CWT V≤1.0m/s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≤640Kg</a:t>
            </a:r>
            <a:endParaRPr lang="en-US" altLang="zh-CN" sz="1200" dirty="0"/>
          </a:p>
        </p:txBody>
      </p:sp>
      <p:pic>
        <p:nvPicPr>
          <p:cNvPr id="4" name="图片 3" descr="30f219281408099d0e6394cf59f327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8547" y="1743287"/>
            <a:ext cx="3346873" cy="20506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056120" y="4664604"/>
            <a:ext cx="357716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CBRG50DS</a:t>
            </a:r>
            <a:r>
              <a:rPr sz="1200" b="1" dirty="0"/>
              <a:t>滚动导靴（别墅梯轿厢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V≤1.0m/s  CWT V≤1.0m/s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10</a:t>
            </a:r>
            <a:r>
              <a:rPr sz="1200" dirty="0"/>
              <a:t>、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≤640Kg</a:t>
            </a:r>
            <a:endParaRPr lang="en-US" altLang="zh-CN" sz="1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9093" y="1450340"/>
            <a:ext cx="17830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3" name="图片 2" descr="CBRG65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3193" y="1468967"/>
            <a:ext cx="3575473" cy="260265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00673" y="4816159"/>
            <a:ext cx="3924300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CBRG60D</a:t>
            </a:r>
            <a:r>
              <a:rPr sz="1200" b="1" dirty="0"/>
              <a:t>滚动导靴（别墅梯使用）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CAR/CWT V≤1.75m/s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≤1000Kg</a:t>
            </a:r>
            <a:endParaRPr lang="en-US" altLang="zh-CN" sz="1200" dirty="0"/>
          </a:p>
        </p:txBody>
      </p:sp>
      <p:pic>
        <p:nvPicPr>
          <p:cNvPr id="5" name="图片 4" descr="CBRG80D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8867" y="1468967"/>
            <a:ext cx="3681307" cy="2915073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299113" y="4816158"/>
            <a:ext cx="3120813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CBRG80D</a:t>
            </a:r>
            <a:r>
              <a:rPr sz="1200" b="1" dirty="0"/>
              <a:t>滚动导靴（别墅梯使用）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CAR/CWT V≤2.0m/s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≤1350Kg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5" name="图片 4" descr="CBRG80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473" y="1456267"/>
            <a:ext cx="3242733" cy="274828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05660" y="4593484"/>
            <a:ext cx="3337560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CBRG80C</a:t>
            </a:r>
            <a:r>
              <a:rPr sz="1200" b="1" dirty="0"/>
              <a:t>滚动导靴（对重侧使用）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CWT V≤2.5m/s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≤1350Kg</a:t>
            </a:r>
            <a:endParaRPr lang="en-US" altLang="zh-CN" sz="1200" dirty="0"/>
          </a:p>
        </p:txBody>
      </p:sp>
      <p:pic>
        <p:nvPicPr>
          <p:cNvPr id="3" name="图片 2" descr="CBRG90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5867" y="1519767"/>
            <a:ext cx="3267287" cy="27914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145867" y="4593484"/>
            <a:ext cx="2908300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CBRG90C</a:t>
            </a:r>
            <a:r>
              <a:rPr sz="1200" b="1" dirty="0"/>
              <a:t>滚动导靴（对重侧使用）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CWT V≤3.0m/s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≤1350Kg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 descr="CBRG90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6487" y="1308100"/>
            <a:ext cx="3461173" cy="2920153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907540" y="4673918"/>
            <a:ext cx="3514513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CBRG90D</a:t>
            </a:r>
            <a:r>
              <a:rPr sz="1200" b="1" dirty="0"/>
              <a:t>滚动导靴</a:t>
            </a:r>
            <a:r>
              <a:rPr lang="en-US" altLang="zh-CN" sz="1200" b="1" dirty="0"/>
              <a:t>(</a:t>
            </a:r>
            <a:r>
              <a:rPr sz="1200" b="1" dirty="0"/>
              <a:t>轿厢</a:t>
            </a:r>
            <a:r>
              <a:rPr lang="en-US" altLang="zh-CN" sz="1200" b="1" dirty="0"/>
              <a:t>/</a:t>
            </a:r>
            <a:r>
              <a:rPr sz="1200" b="1" dirty="0"/>
              <a:t>对重）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CAR V≤2.5m/s  CWT V≤4.0m/s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≤1350Kg</a:t>
            </a:r>
            <a:endParaRPr lang="en-US" altLang="zh-CN" sz="1200" dirty="0"/>
          </a:p>
        </p:txBody>
      </p:sp>
      <p:pic>
        <p:nvPicPr>
          <p:cNvPr id="3318947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9933" y="1450340"/>
            <a:ext cx="2976033" cy="2961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034953" y="4673918"/>
            <a:ext cx="3514513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CBRG90D-1</a:t>
            </a:r>
            <a:r>
              <a:rPr sz="1200" b="1" dirty="0"/>
              <a:t>滚动导靴</a:t>
            </a:r>
            <a:r>
              <a:rPr lang="en-US" altLang="zh-CN" sz="1200" b="1" dirty="0"/>
              <a:t>(</a:t>
            </a:r>
            <a:r>
              <a:rPr sz="1200" b="1" dirty="0"/>
              <a:t>轿厢</a:t>
            </a:r>
            <a:r>
              <a:rPr lang="en-US" altLang="zh-CN" sz="1200" b="1" dirty="0"/>
              <a:t>/</a:t>
            </a:r>
            <a:r>
              <a:rPr sz="1200" b="1" dirty="0"/>
              <a:t>对重）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CAR V≤2.5m/s  CWT V≤4.0m/s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≤1350Kg</a:t>
            </a:r>
            <a:endParaRPr lang="en-US" altLang="zh-CN" sz="1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720" y="1347893"/>
            <a:ext cx="1875367" cy="334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540" y="1308100"/>
            <a:ext cx="1967653" cy="3852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473" y="1853353"/>
            <a:ext cx="2584873" cy="2638213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907540" y="4673918"/>
            <a:ext cx="385402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CBRG80XD</a:t>
            </a:r>
            <a:r>
              <a:rPr sz="1200" b="1" dirty="0"/>
              <a:t>滚动导靴</a:t>
            </a:r>
            <a:r>
              <a:rPr lang="en-US" altLang="zh-CN" sz="1200" b="1" dirty="0"/>
              <a:t>(</a:t>
            </a:r>
            <a:r>
              <a:rPr sz="1200" b="1" dirty="0"/>
              <a:t>轿厢</a:t>
            </a:r>
            <a:r>
              <a:rPr lang="en-US" altLang="zh-CN" sz="1200" b="1" dirty="0"/>
              <a:t>/</a:t>
            </a:r>
            <a:r>
              <a:rPr sz="1200" b="1" dirty="0"/>
              <a:t>对重）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CAR V≤1.75m/s  CWT V≤2.5m/s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≤1350Kg</a:t>
            </a:r>
            <a:endParaRPr lang="en-US" altLang="zh-CN" sz="1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8273" y="1308100"/>
            <a:ext cx="2145453" cy="5130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4307" y="2043007"/>
            <a:ext cx="3039533" cy="2429933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842760" y="4705244"/>
            <a:ext cx="385402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CBRG100B</a:t>
            </a:r>
            <a:r>
              <a:rPr sz="1200" b="1" dirty="0"/>
              <a:t>滚动导靴</a:t>
            </a:r>
            <a:r>
              <a:rPr lang="en-US" altLang="zh-CN" sz="1200" b="1" dirty="0"/>
              <a:t>(</a:t>
            </a:r>
            <a:r>
              <a:rPr sz="1200" b="1" dirty="0"/>
              <a:t>轿厢</a:t>
            </a:r>
            <a:r>
              <a:rPr lang="en-US" altLang="zh-CN" sz="1200" b="1" dirty="0"/>
              <a:t>/</a:t>
            </a:r>
            <a:r>
              <a:rPr sz="1200" b="1" dirty="0"/>
              <a:t>对重）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CAR V≤2.5m/s  CWT V≤3.0m/s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≤1350Kg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1040" y="1308100"/>
            <a:ext cx="2192867" cy="5909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7920" y="1976967"/>
            <a:ext cx="2722880" cy="247142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261447" y="4822084"/>
            <a:ext cx="301582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CBRG110E</a:t>
            </a:r>
            <a:r>
              <a:rPr sz="1200" b="1" dirty="0"/>
              <a:t>滚动导靴（对重侧使用）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/>
              <a:t>CWT V≤4.0m/s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≤1350Kg</a:t>
            </a:r>
            <a:endParaRPr lang="en-US" altLang="zh-CN" sz="1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9687" y="1325033"/>
            <a:ext cx="1812713" cy="378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0660" y="1942253"/>
            <a:ext cx="2870200" cy="26416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501467" y="4822084"/>
            <a:ext cx="3641513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CBRG110NS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V≤2.5m/s  CWT V≤4.5m/s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≤1600Kg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3053" y="1308100"/>
            <a:ext cx="1933787" cy="327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1193" y="2094653"/>
            <a:ext cx="2717800" cy="21251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1953" y="1308100"/>
            <a:ext cx="1979507" cy="3894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8973" y="1919393"/>
            <a:ext cx="2636520" cy="242824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019713" y="4883891"/>
            <a:ext cx="354922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CBRG125NS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V≤3.0m/s  CWT V≤5.0m/s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≤1800Kg</a:t>
            </a:r>
            <a:endParaRPr lang="en-US" altLang="zh-CN" sz="1200" dirty="0"/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104813" y="4954164"/>
            <a:ext cx="354922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CBRG125B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V≤3.0m/s  CWT V≤5.0m/s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≤1800Kg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540" y="1308100"/>
            <a:ext cx="1985433" cy="3420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0027" y="2071793"/>
            <a:ext cx="2895600" cy="255693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907540" y="4860608"/>
            <a:ext cx="3443393" cy="1630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CBRG125NS-K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V≤3.0m/s  CWT V≤5.0m/s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≤1800Kg</a:t>
            </a:r>
            <a:endParaRPr lang="en-US" altLang="zh-CN" sz="1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8500" y="1308100"/>
            <a:ext cx="2149687" cy="406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5247" y="2071793"/>
            <a:ext cx="3297767" cy="2728807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265247" y="4817428"/>
            <a:ext cx="3443393" cy="1630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CBRG125RL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V≤3.0m/s  CWT V≤5.0m/s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≤1800Kg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540" y="1308100"/>
            <a:ext cx="2141220" cy="359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0987" y="2026073"/>
            <a:ext cx="2785533" cy="250613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993053" y="4933844"/>
            <a:ext cx="3543300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CBRG150NS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V≤4.0m/s  CWT V≤6.0m/s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</a:t>
            </a:r>
            <a:r>
              <a:rPr sz="1200" dirty="0"/>
              <a:t>、</a:t>
            </a:r>
            <a:r>
              <a:rPr lang="en-US" altLang="zh-CN" sz="1200" dirty="0"/>
              <a:t>19mm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≤2000Kg</a:t>
            </a:r>
            <a:endParaRPr lang="en-US" altLang="zh-CN" sz="1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4520" y="1222587"/>
            <a:ext cx="2127673" cy="4478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3980" y="2100580"/>
            <a:ext cx="2836333" cy="2556933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901180" y="4871191"/>
            <a:ext cx="3759200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CBRG150DS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V≤4.5m/s  CWT V≤7.0m/s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</a:t>
            </a:r>
            <a:r>
              <a:rPr sz="1200" dirty="0"/>
              <a:t>、</a:t>
            </a:r>
            <a:r>
              <a:rPr lang="en-US" altLang="zh-CN" sz="1200" dirty="0"/>
              <a:t>19mm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≤2000Kg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29" y="811233"/>
            <a:ext cx="2622992" cy="26226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782943" y="811231"/>
            <a:ext cx="2309941" cy="2484864"/>
            <a:chOff x="3963193" y="608611"/>
            <a:chExt cx="1732757" cy="1864223"/>
          </a:xfrm>
        </p:grpSpPr>
        <p:pic>
          <p:nvPicPr>
            <p:cNvPr id="118" name="Picture 3" descr="C:\Users\Administrator\Desktop\微立体创业计划\00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7" t="8625" r="10502" b="7811"/>
            <a:stretch>
              <a:fillRect/>
            </a:stretch>
          </p:blipFill>
          <p:spPr bwMode="auto">
            <a:xfrm>
              <a:off x="3963193" y="608611"/>
              <a:ext cx="1732757" cy="1864223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Freeform 21"/>
            <p:cNvSpPr>
              <a:spLocks noEditPoints="1"/>
            </p:cNvSpPr>
            <p:nvPr/>
          </p:nvSpPr>
          <p:spPr bwMode="auto">
            <a:xfrm>
              <a:off x="4440317" y="1114025"/>
              <a:ext cx="732154" cy="757942"/>
            </a:xfrm>
            <a:custGeom>
              <a:avLst/>
              <a:gdLst>
                <a:gd name="T0" fmla="*/ 24 w 60"/>
                <a:gd name="T1" fmla="*/ 7 h 62"/>
                <a:gd name="T2" fmla="*/ 38 w 60"/>
                <a:gd name="T3" fmla="*/ 7 h 62"/>
                <a:gd name="T4" fmla="*/ 47 w 60"/>
                <a:gd name="T5" fmla="*/ 7 h 62"/>
                <a:gd name="T6" fmla="*/ 47 w 60"/>
                <a:gd name="T7" fmla="*/ 18 h 62"/>
                <a:gd name="T8" fmla="*/ 47 w 60"/>
                <a:gd name="T9" fmla="*/ 7 h 62"/>
                <a:gd name="T10" fmla="*/ 20 w 60"/>
                <a:gd name="T11" fmla="*/ 37 h 62"/>
                <a:gd name="T12" fmla="*/ 21 w 60"/>
                <a:gd name="T13" fmla="*/ 58 h 62"/>
                <a:gd name="T14" fmla="*/ 15 w 60"/>
                <a:gd name="T15" fmla="*/ 40 h 62"/>
                <a:gd name="T16" fmla="*/ 12 w 60"/>
                <a:gd name="T17" fmla="*/ 58 h 62"/>
                <a:gd name="T18" fmla="*/ 7 w 60"/>
                <a:gd name="T19" fmla="*/ 37 h 62"/>
                <a:gd name="T20" fmla="*/ 2 w 60"/>
                <a:gd name="T21" fmla="*/ 36 h 62"/>
                <a:gd name="T22" fmla="*/ 7 w 60"/>
                <a:gd name="T23" fmla="*/ 19 h 62"/>
                <a:gd name="T24" fmla="*/ 14 w 60"/>
                <a:gd name="T25" fmla="*/ 24 h 62"/>
                <a:gd name="T26" fmla="*/ 21 w 60"/>
                <a:gd name="T27" fmla="*/ 19 h 62"/>
                <a:gd name="T28" fmla="*/ 29 w 60"/>
                <a:gd name="T29" fmla="*/ 16 h 62"/>
                <a:gd name="T30" fmla="*/ 30 w 60"/>
                <a:gd name="T31" fmla="*/ 19 h 62"/>
                <a:gd name="T32" fmla="*/ 30 w 60"/>
                <a:gd name="T33" fmla="*/ 32 h 62"/>
                <a:gd name="T34" fmla="*/ 31 w 60"/>
                <a:gd name="T35" fmla="*/ 32 h 62"/>
                <a:gd name="T36" fmla="*/ 31 w 60"/>
                <a:gd name="T37" fmla="*/ 32 h 62"/>
                <a:gd name="T38" fmla="*/ 32 w 60"/>
                <a:gd name="T39" fmla="*/ 19 h 62"/>
                <a:gd name="T40" fmla="*/ 32 w 60"/>
                <a:gd name="T41" fmla="*/ 16 h 62"/>
                <a:gd name="T42" fmla="*/ 40 w 60"/>
                <a:gd name="T43" fmla="*/ 19 h 62"/>
                <a:gd name="T44" fmla="*/ 47 w 60"/>
                <a:gd name="T45" fmla="*/ 24 h 62"/>
                <a:gd name="T46" fmla="*/ 54 w 60"/>
                <a:gd name="T47" fmla="*/ 19 h 62"/>
                <a:gd name="T48" fmla="*/ 58 w 60"/>
                <a:gd name="T49" fmla="*/ 35 h 62"/>
                <a:gd name="T50" fmla="*/ 53 w 60"/>
                <a:gd name="T51" fmla="*/ 37 h 62"/>
                <a:gd name="T52" fmla="*/ 54 w 60"/>
                <a:gd name="T53" fmla="*/ 58 h 62"/>
                <a:gd name="T54" fmla="*/ 48 w 60"/>
                <a:gd name="T55" fmla="*/ 40 h 62"/>
                <a:gd name="T56" fmla="*/ 45 w 60"/>
                <a:gd name="T57" fmla="*/ 58 h 62"/>
                <a:gd name="T58" fmla="*/ 40 w 60"/>
                <a:gd name="T59" fmla="*/ 37 h 62"/>
                <a:gd name="T60" fmla="*/ 38 w 60"/>
                <a:gd name="T61" fmla="*/ 38 h 62"/>
                <a:gd name="T62" fmla="*/ 33 w 60"/>
                <a:gd name="T63" fmla="*/ 62 h 62"/>
                <a:gd name="T64" fmla="*/ 29 w 60"/>
                <a:gd name="T65" fmla="*/ 41 h 62"/>
                <a:gd name="T66" fmla="*/ 22 w 60"/>
                <a:gd name="T67" fmla="*/ 62 h 62"/>
                <a:gd name="T68" fmla="*/ 20 w 60"/>
                <a:gd name="T69" fmla="*/ 36 h 62"/>
                <a:gd name="T70" fmla="*/ 9 w 60"/>
                <a:gd name="T71" fmla="*/ 13 h 62"/>
                <a:gd name="T72" fmla="*/ 20 w 60"/>
                <a:gd name="T73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2">
                  <a:moveTo>
                    <a:pt x="31" y="0"/>
                  </a:moveTo>
                  <a:cubicBezTo>
                    <a:pt x="27" y="0"/>
                    <a:pt x="24" y="4"/>
                    <a:pt x="24" y="7"/>
                  </a:cubicBezTo>
                  <a:cubicBezTo>
                    <a:pt x="24" y="11"/>
                    <a:pt x="27" y="14"/>
                    <a:pt x="31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47" y="7"/>
                  </a:moveTo>
                  <a:cubicBezTo>
                    <a:pt x="44" y="7"/>
                    <a:pt x="41" y="10"/>
                    <a:pt x="41" y="13"/>
                  </a:cubicBezTo>
                  <a:cubicBezTo>
                    <a:pt x="41" y="16"/>
                    <a:pt x="44" y="18"/>
                    <a:pt x="47" y="18"/>
                  </a:cubicBezTo>
                  <a:cubicBezTo>
                    <a:pt x="50" y="18"/>
                    <a:pt x="53" y="16"/>
                    <a:pt x="53" y="13"/>
                  </a:cubicBezTo>
                  <a:cubicBezTo>
                    <a:pt x="53" y="10"/>
                    <a:pt x="50" y="7"/>
                    <a:pt x="47" y="7"/>
                  </a:cubicBezTo>
                  <a:close/>
                  <a:moveTo>
                    <a:pt x="20" y="36"/>
                  </a:move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4" y="7"/>
                  </a:moveTo>
                  <a:cubicBezTo>
                    <a:pt x="11" y="7"/>
                    <a:pt x="9" y="10"/>
                    <a:pt x="9" y="13"/>
                  </a:cubicBezTo>
                  <a:cubicBezTo>
                    <a:pt x="9" y="16"/>
                    <a:pt x="11" y="18"/>
                    <a:pt x="14" y="18"/>
                  </a:cubicBezTo>
                  <a:cubicBezTo>
                    <a:pt x="17" y="18"/>
                    <a:pt x="20" y="16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3894324" y="411257"/>
            <a:ext cx="1734079" cy="1578789"/>
            <a:chOff x="863064" y="761512"/>
            <a:chExt cx="1300785" cy="1184456"/>
          </a:xfrm>
        </p:grpSpPr>
        <p:pic>
          <p:nvPicPr>
            <p:cNvPr id="12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3064" y="761512"/>
              <a:ext cx="1300785" cy="1184456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</p:spPr>
        </p:pic>
        <p:sp>
          <p:nvSpPr>
            <p:cNvPr id="122" name="Rectangle 4"/>
            <p:cNvSpPr txBox="1">
              <a:spLocks noChangeArrowheads="1"/>
            </p:cNvSpPr>
            <p:nvPr/>
          </p:nvSpPr>
          <p:spPr bwMode="auto">
            <a:xfrm>
              <a:off x="1050114" y="1037571"/>
              <a:ext cx="926685" cy="603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3" rIns="91428" bIns="45713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pPr defTabSz="914400">
                <a:defRPr/>
              </a:pPr>
              <a:r>
                <a:rPr lang="en-US" altLang="zh-CN" sz="5335" b="0" kern="0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5335" b="0" kern="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3" name="Rectangle 4"/>
          <p:cNvSpPr txBox="1">
            <a:spLocks noChangeArrowheads="1"/>
          </p:cNvSpPr>
          <p:nvPr/>
        </p:nvSpPr>
        <p:spPr bwMode="auto">
          <a:xfrm>
            <a:off x="4064353" y="3296095"/>
            <a:ext cx="3456128" cy="106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>
              <a:defRPr/>
            </a:pPr>
            <a:r>
              <a:rPr lang="zh-CN" altLang="en-US" sz="4800" kern="0" dirty="0">
                <a:solidFill>
                  <a:srgbClr val="002060"/>
                </a:solidFill>
                <a:latin typeface="Arial" panose="020B0604020202020204"/>
                <a:ea typeface="微软雅黑" panose="020B0503020204020204" pitchFamily="34" charset="-122"/>
              </a:rPr>
              <a:t>公司介绍</a:t>
            </a:r>
            <a:endParaRPr lang="zh-CN" altLang="en-US" sz="4800" kern="0" dirty="0">
              <a:solidFill>
                <a:srgbClr val="00206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24" name="Rectangle 4"/>
          <p:cNvSpPr txBox="1">
            <a:spLocks noChangeArrowheads="1"/>
          </p:cNvSpPr>
          <p:nvPr/>
        </p:nvSpPr>
        <p:spPr bwMode="auto">
          <a:xfrm>
            <a:off x="4842617" y="4241549"/>
            <a:ext cx="1965603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altLang="zh-CN" sz="1600" b="0" kern="0" dirty="0">
                <a:solidFill>
                  <a:srgbClr val="00B050"/>
                </a:solidFill>
                <a:latin typeface="Arial" panose="020B0604020202020204"/>
                <a:ea typeface="微软雅黑" panose="020B0503020204020204" pitchFamily="34" charset="-122"/>
              </a:rPr>
              <a:t>COMPANY</a:t>
            </a:r>
            <a:endParaRPr lang="zh-CN" altLang="en-US" sz="1600" b="0" kern="0" dirty="0">
              <a:solidFill>
                <a:srgbClr val="00B05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5" name="组合 124"/>
          <p:cNvGrpSpPr/>
          <p:nvPr/>
        </p:nvGrpSpPr>
        <p:grpSpPr>
          <a:xfrm>
            <a:off x="8379872" y="5480509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344021" y="6140296"/>
            <a:ext cx="840161" cy="840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248919" y="6560321"/>
            <a:ext cx="1187152" cy="11869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345051" y="6307229"/>
            <a:ext cx="914241" cy="9141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021919" y="6718577"/>
            <a:ext cx="785007" cy="784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5283341" y="6037939"/>
            <a:ext cx="336596" cy="3365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4241669" y="5767621"/>
            <a:ext cx="705311" cy="7052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11285312" y="5107308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5892836" y="5765079"/>
            <a:ext cx="297388" cy="29734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2590851" y="6272923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1700259" y="6140297"/>
            <a:ext cx="693469" cy="6933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388104" y="6560321"/>
            <a:ext cx="422429" cy="4223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156192" y="6315987"/>
            <a:ext cx="211213" cy="2111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73" name="图片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12" y="6860413"/>
            <a:ext cx="1530800" cy="607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0687217" y="7085472"/>
            <a:ext cx="1504783" cy="407670"/>
          </a:xfrm>
          <a:prstGeom prst="rect">
            <a:avLst/>
          </a:prstGeom>
          <a:noFill/>
        </p:spPr>
        <p:txBody>
          <a:bodyPr wrap="square" lIns="121884" tIns="60941" rIns="121884" bIns="60941" rtlCol="0">
            <a:spAutoFit/>
          </a:bodyPr>
          <a:lstStyle/>
          <a:p>
            <a:r>
              <a:rPr lang="zh-CN" altLang="en-US" sz="1865" dirty="0"/>
              <a:t>延时文字</a:t>
            </a:r>
            <a:endParaRPr lang="zh-CN" altLang="en-US" sz="1865" dirty="0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" y="209973"/>
            <a:ext cx="1561253" cy="687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4.72222E-6 -0.691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69136 L 0.07586 -0.6913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71605E-6 L 0.05538 -2.7160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ldLvl="0" animBg="1"/>
      <p:bldP spid="124" grpId="0" bldLvl="0" animBg="1"/>
      <p:bldP spid="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3100" y="1308100"/>
            <a:ext cx="1740747" cy="3318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8040" y="1998133"/>
            <a:ext cx="2616200" cy="26670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55987" y="4932998"/>
            <a:ext cx="366606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CBRG150FS</a:t>
            </a:r>
            <a:r>
              <a:rPr sz="1200" b="1" dirty="0"/>
              <a:t>滚动导靴（货梯轿厢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V≤2.0m/s  CWT V≤3.0m/s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16</a:t>
            </a:r>
            <a:r>
              <a:rPr sz="1200" dirty="0"/>
              <a:t>、</a:t>
            </a:r>
            <a:r>
              <a:rPr lang="en-US" altLang="zh-CN" sz="1200" dirty="0"/>
              <a:t>19mm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≤5000Kg</a:t>
            </a:r>
            <a:endParaRPr lang="en-US" altLang="zh-CN" sz="1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20" y="1322493"/>
            <a:ext cx="1875367" cy="31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5100" y="2128520"/>
            <a:ext cx="2717800" cy="25908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901180" y="4871191"/>
            <a:ext cx="3759200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CBRG160RL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V≤4.5m/s  CWT V≤7.0m/s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B=10</a:t>
            </a:r>
            <a:r>
              <a:rPr sz="1200" dirty="0"/>
              <a:t>、 </a:t>
            </a:r>
            <a:r>
              <a:rPr lang="en-US" altLang="zh-CN" sz="1200" dirty="0"/>
              <a:t>16</a:t>
            </a:r>
            <a:r>
              <a:rPr sz="1200" dirty="0"/>
              <a:t>、</a:t>
            </a:r>
            <a:r>
              <a:rPr lang="en-US" altLang="zh-CN" sz="1200" dirty="0"/>
              <a:t>19mm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≤2000Kg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540" y="1308100"/>
            <a:ext cx="2288540" cy="416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3873" y="2082800"/>
            <a:ext cx="2709333" cy="258233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4933" y="4878811"/>
            <a:ext cx="361018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CBRG200NS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V≤5.0m/s  CWT V≤8.0m/s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16</a:t>
            </a:r>
            <a:r>
              <a:rPr sz="1200" dirty="0"/>
              <a:t>、</a:t>
            </a:r>
            <a:r>
              <a:rPr lang="en-US" altLang="zh-CN" sz="1200" dirty="0"/>
              <a:t>19mm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≤2600Kg</a:t>
            </a:r>
            <a:endParaRPr lang="en-US" altLang="zh-CN" sz="1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013" y="1308100"/>
            <a:ext cx="2083647" cy="3539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8553" y="2074333"/>
            <a:ext cx="2861733" cy="25908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721687" y="4817004"/>
            <a:ext cx="4340013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CBRG200DS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V≤6.0m/s  CWT V≤10.0m/s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16</a:t>
            </a:r>
            <a:r>
              <a:rPr sz="1200" dirty="0"/>
              <a:t>、</a:t>
            </a:r>
            <a:r>
              <a:rPr lang="en-US" altLang="zh-CN" sz="1200" dirty="0"/>
              <a:t>19mm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≤2600Kg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4793" y="1308100"/>
            <a:ext cx="1929553" cy="3699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980" y="1973580"/>
            <a:ext cx="2483273" cy="265684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813560" y="4844098"/>
            <a:ext cx="367368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CBRG150XL</a:t>
            </a:r>
            <a:r>
              <a:rPr sz="1200" b="1" dirty="0"/>
              <a:t>双层滚动导靴（轿厢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V≤6.0m/s  CWT V≤8.0m/s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16</a:t>
            </a:r>
            <a:r>
              <a:rPr sz="1200" dirty="0"/>
              <a:t>、</a:t>
            </a:r>
            <a:r>
              <a:rPr lang="en-US" altLang="zh-CN" sz="1200" dirty="0"/>
              <a:t>19</a:t>
            </a:r>
            <a:r>
              <a:rPr sz="1200" dirty="0"/>
              <a:t>、</a:t>
            </a:r>
            <a:r>
              <a:rPr lang="en-US" altLang="zh-CN" sz="1200" dirty="0"/>
              <a:t>29</a:t>
            </a:r>
            <a:r>
              <a:rPr sz="1200" dirty="0"/>
              <a:t>、</a:t>
            </a:r>
            <a:r>
              <a:rPr lang="en-US" altLang="zh-CN" sz="1200" dirty="0"/>
              <a:t>32mm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≤8000Kg</a:t>
            </a:r>
            <a:endParaRPr lang="en-US" altLang="zh-CN" sz="1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0647" y="1286087"/>
            <a:ext cx="2103120" cy="4123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5720" y="1898227"/>
            <a:ext cx="2548467" cy="2793153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066280" y="4788218"/>
            <a:ext cx="367368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CBRG200XL</a:t>
            </a:r>
            <a:r>
              <a:rPr sz="1200" b="1" dirty="0"/>
              <a:t>双层滚动导靴（轿厢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V≤8.0m/s  CWT V≤10.0m/s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16</a:t>
            </a:r>
            <a:r>
              <a:rPr sz="1200" dirty="0"/>
              <a:t>、</a:t>
            </a:r>
            <a:r>
              <a:rPr lang="en-US" altLang="zh-CN" sz="1200" dirty="0"/>
              <a:t>19</a:t>
            </a:r>
            <a:r>
              <a:rPr sz="1200" dirty="0"/>
              <a:t>、</a:t>
            </a:r>
            <a:r>
              <a:rPr lang="en-US" altLang="zh-CN" sz="1200" dirty="0"/>
              <a:t>29</a:t>
            </a:r>
            <a:r>
              <a:rPr sz="1200" dirty="0"/>
              <a:t>、</a:t>
            </a:r>
            <a:r>
              <a:rPr lang="en-US" altLang="zh-CN" sz="1200" dirty="0"/>
              <a:t>32mm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≤8000Kg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2093" y="1286087"/>
            <a:ext cx="2115820" cy="4343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1607" y="2041313"/>
            <a:ext cx="2768600" cy="25061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4727" y="1264920"/>
            <a:ext cx="1958340" cy="462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8293" y="1965113"/>
            <a:ext cx="2785533" cy="258233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834727" y="4999038"/>
            <a:ext cx="3611033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CBRG250DNS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V≤8.0m/s  CWT V≤12.0m/s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16</a:t>
            </a:r>
            <a:r>
              <a:rPr sz="1200" dirty="0"/>
              <a:t>、</a:t>
            </a:r>
            <a:r>
              <a:rPr lang="en-US" altLang="zh-CN" sz="1200" dirty="0"/>
              <a:t>19</a:t>
            </a:r>
            <a:r>
              <a:rPr sz="1200" dirty="0"/>
              <a:t>、</a:t>
            </a:r>
            <a:r>
              <a:rPr lang="en-US" altLang="zh-CN" sz="1200" dirty="0"/>
              <a:t>29mm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≤2600Kg</a:t>
            </a:r>
            <a:endParaRPr lang="en-US" altLang="zh-CN" sz="1200" dirty="0"/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820747" y="4957551"/>
            <a:ext cx="3611033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CBRG250RL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V≤8.0m/s  CWT V≤12.0m/s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16</a:t>
            </a:r>
            <a:r>
              <a:rPr sz="1200" dirty="0"/>
              <a:t>、</a:t>
            </a:r>
            <a:r>
              <a:rPr lang="en-US" altLang="zh-CN" sz="1200" dirty="0"/>
              <a:t>19</a:t>
            </a:r>
            <a:r>
              <a:rPr sz="1200" dirty="0"/>
              <a:t>、</a:t>
            </a:r>
            <a:r>
              <a:rPr lang="en-US" altLang="zh-CN" sz="1200" dirty="0"/>
              <a:t>29mm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≤2600Kg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chemeClr val="tx1">
                      <a:lumMod val="75000"/>
                    </a:schemeClr>
                  </a:solidFill>
                  <a:latin typeface="+mj-ea"/>
                  <a:ea typeface="+mj-ea"/>
                </a:rPr>
                <a:t>产品介绍</a:t>
              </a:r>
              <a:endParaRPr lang="zh-CN" altLang="en-US" sz="2135" b="1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5733" y="1308100"/>
            <a:ext cx="2020147" cy="3335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6067" y="1863513"/>
            <a:ext cx="2760133" cy="26162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988387" y="4999038"/>
            <a:ext cx="3759200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CBRG300DNS</a:t>
            </a:r>
            <a:r>
              <a:rPr sz="1200" b="1" dirty="0"/>
              <a:t>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V≤10.0m/s  CWT V≤14.0m/s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16</a:t>
            </a:r>
            <a:r>
              <a:rPr sz="1200" dirty="0"/>
              <a:t>、</a:t>
            </a:r>
            <a:r>
              <a:rPr lang="en-US" altLang="zh-CN" sz="1200" dirty="0"/>
              <a:t>19</a:t>
            </a:r>
            <a:r>
              <a:rPr sz="1200" dirty="0"/>
              <a:t>、</a:t>
            </a:r>
            <a:r>
              <a:rPr lang="en-US" altLang="zh-CN" sz="1200" dirty="0"/>
              <a:t>29</a:t>
            </a:r>
            <a:r>
              <a:rPr sz="1200" dirty="0"/>
              <a:t>、</a:t>
            </a:r>
            <a:r>
              <a:rPr lang="en-US" altLang="zh-CN" sz="1200" dirty="0"/>
              <a:t>32mm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≤2600Kg</a:t>
            </a:r>
            <a:endParaRPr lang="en-US" altLang="zh-CN" sz="1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4727" y="1286087"/>
            <a:ext cx="1790700" cy="3987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1880" y="1905000"/>
            <a:ext cx="2081107" cy="257556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834727" y="5036291"/>
            <a:ext cx="3673687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65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+mj-ea"/>
                <a:cs typeface="+mn-cs"/>
              </a:defRPr>
            </a:lvl1pPr>
          </a:lstStyle>
          <a:p>
            <a:pPr algn="l" fontAlgn="auto">
              <a:lnSpc>
                <a:spcPts val="2000"/>
              </a:lnSpc>
            </a:pPr>
            <a:r>
              <a:rPr lang="en-US" altLang="zh-CN" sz="1200" b="1" dirty="0"/>
              <a:t>CBRG250XL</a:t>
            </a:r>
            <a:r>
              <a:rPr sz="1200" b="1" dirty="0"/>
              <a:t>双层滚动导靴（轿厢</a:t>
            </a:r>
            <a:r>
              <a:rPr lang="en-US" altLang="zh-CN" sz="1200" b="1" dirty="0"/>
              <a:t>/</a:t>
            </a:r>
            <a:r>
              <a:rPr sz="1200" b="1" dirty="0"/>
              <a:t>对重侧使用）</a:t>
            </a:r>
            <a:endParaRPr sz="1200" b="1" dirty="0"/>
          </a:p>
          <a:p>
            <a:pPr algn="l" fontAlgn="auto">
              <a:lnSpc>
                <a:spcPts val="2000"/>
              </a:lnSpc>
            </a:pPr>
            <a:r>
              <a:rPr sz="1200" dirty="0"/>
              <a:t>技术参数：</a:t>
            </a:r>
            <a:endParaRPr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1</a:t>
            </a:r>
            <a:r>
              <a:rPr sz="1200" dirty="0"/>
              <a:t>、额定速度：</a:t>
            </a:r>
            <a:r>
              <a:rPr lang="en-US" altLang="zh-CN" sz="1200" dirty="0">
                <a:sym typeface="+mn-ea"/>
              </a:rPr>
              <a:t>CAR V≤10.0m/s  CWT V≤12.0m/s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2</a:t>
            </a:r>
            <a:r>
              <a:rPr sz="1200" dirty="0"/>
              <a:t>、导轨宽度：</a:t>
            </a:r>
            <a:r>
              <a:rPr lang="en-US" altLang="zh-CN" sz="1200" dirty="0"/>
              <a:t>B= 16</a:t>
            </a:r>
            <a:r>
              <a:rPr sz="1200" dirty="0"/>
              <a:t>、</a:t>
            </a:r>
            <a:r>
              <a:rPr lang="en-US" altLang="zh-CN" sz="1200" dirty="0"/>
              <a:t>19</a:t>
            </a:r>
            <a:r>
              <a:rPr sz="1200" dirty="0"/>
              <a:t>、</a:t>
            </a:r>
            <a:r>
              <a:rPr lang="en-US" altLang="zh-CN" sz="1200" dirty="0"/>
              <a:t>29</a:t>
            </a:r>
            <a:r>
              <a:rPr sz="1200" dirty="0"/>
              <a:t>、</a:t>
            </a:r>
            <a:r>
              <a:rPr lang="en-US" altLang="zh-CN" sz="1200" dirty="0"/>
              <a:t>32mm</a:t>
            </a:r>
            <a:endParaRPr lang="en-US" altLang="zh-CN" sz="1200" dirty="0"/>
          </a:p>
          <a:p>
            <a:pPr algn="l" fontAlgn="auto">
              <a:lnSpc>
                <a:spcPts val="2000"/>
              </a:lnSpc>
            </a:pPr>
            <a:r>
              <a:rPr lang="en-US" altLang="zh-CN" sz="1200" dirty="0"/>
              <a:t>3</a:t>
            </a:r>
            <a:r>
              <a:rPr sz="1200" dirty="0"/>
              <a:t>、额定载重：</a:t>
            </a:r>
            <a:r>
              <a:rPr lang="en-US" altLang="zh-CN" sz="1200" dirty="0"/>
              <a:t>≤8000Kg</a:t>
            </a:r>
            <a:endParaRPr lang="en-US" altLang="zh-CN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29" y="811233"/>
            <a:ext cx="2622992" cy="26226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782943" y="811231"/>
            <a:ext cx="2309941" cy="2484864"/>
            <a:chOff x="3963193" y="608611"/>
            <a:chExt cx="1732757" cy="1864223"/>
          </a:xfrm>
        </p:grpSpPr>
        <p:pic>
          <p:nvPicPr>
            <p:cNvPr id="118" name="Picture 3" descr="C:\Users\Administrator\Desktop\微立体创业计划\00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7" t="8625" r="10502" b="7811"/>
            <a:stretch>
              <a:fillRect/>
            </a:stretch>
          </p:blipFill>
          <p:spPr bwMode="auto">
            <a:xfrm>
              <a:off x="3963193" y="608611"/>
              <a:ext cx="1732757" cy="1864223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Freeform 21"/>
            <p:cNvSpPr>
              <a:spLocks noEditPoints="1"/>
            </p:cNvSpPr>
            <p:nvPr/>
          </p:nvSpPr>
          <p:spPr bwMode="auto">
            <a:xfrm>
              <a:off x="4440317" y="1114025"/>
              <a:ext cx="732154" cy="757942"/>
            </a:xfrm>
            <a:custGeom>
              <a:avLst/>
              <a:gdLst>
                <a:gd name="T0" fmla="*/ 24 w 60"/>
                <a:gd name="T1" fmla="*/ 7 h 62"/>
                <a:gd name="T2" fmla="*/ 38 w 60"/>
                <a:gd name="T3" fmla="*/ 7 h 62"/>
                <a:gd name="T4" fmla="*/ 47 w 60"/>
                <a:gd name="T5" fmla="*/ 7 h 62"/>
                <a:gd name="T6" fmla="*/ 47 w 60"/>
                <a:gd name="T7" fmla="*/ 18 h 62"/>
                <a:gd name="T8" fmla="*/ 47 w 60"/>
                <a:gd name="T9" fmla="*/ 7 h 62"/>
                <a:gd name="T10" fmla="*/ 20 w 60"/>
                <a:gd name="T11" fmla="*/ 37 h 62"/>
                <a:gd name="T12" fmla="*/ 21 w 60"/>
                <a:gd name="T13" fmla="*/ 58 h 62"/>
                <a:gd name="T14" fmla="*/ 15 w 60"/>
                <a:gd name="T15" fmla="*/ 40 h 62"/>
                <a:gd name="T16" fmla="*/ 12 w 60"/>
                <a:gd name="T17" fmla="*/ 58 h 62"/>
                <a:gd name="T18" fmla="*/ 7 w 60"/>
                <a:gd name="T19" fmla="*/ 37 h 62"/>
                <a:gd name="T20" fmla="*/ 2 w 60"/>
                <a:gd name="T21" fmla="*/ 36 h 62"/>
                <a:gd name="T22" fmla="*/ 7 w 60"/>
                <a:gd name="T23" fmla="*/ 19 h 62"/>
                <a:gd name="T24" fmla="*/ 14 w 60"/>
                <a:gd name="T25" fmla="*/ 24 h 62"/>
                <a:gd name="T26" fmla="*/ 21 w 60"/>
                <a:gd name="T27" fmla="*/ 19 h 62"/>
                <a:gd name="T28" fmla="*/ 29 w 60"/>
                <a:gd name="T29" fmla="*/ 16 h 62"/>
                <a:gd name="T30" fmla="*/ 30 w 60"/>
                <a:gd name="T31" fmla="*/ 19 h 62"/>
                <a:gd name="T32" fmla="*/ 30 w 60"/>
                <a:gd name="T33" fmla="*/ 32 h 62"/>
                <a:gd name="T34" fmla="*/ 31 w 60"/>
                <a:gd name="T35" fmla="*/ 32 h 62"/>
                <a:gd name="T36" fmla="*/ 31 w 60"/>
                <a:gd name="T37" fmla="*/ 32 h 62"/>
                <a:gd name="T38" fmla="*/ 32 w 60"/>
                <a:gd name="T39" fmla="*/ 19 h 62"/>
                <a:gd name="T40" fmla="*/ 32 w 60"/>
                <a:gd name="T41" fmla="*/ 16 h 62"/>
                <a:gd name="T42" fmla="*/ 40 w 60"/>
                <a:gd name="T43" fmla="*/ 19 h 62"/>
                <a:gd name="T44" fmla="*/ 47 w 60"/>
                <a:gd name="T45" fmla="*/ 24 h 62"/>
                <a:gd name="T46" fmla="*/ 54 w 60"/>
                <a:gd name="T47" fmla="*/ 19 h 62"/>
                <a:gd name="T48" fmla="*/ 58 w 60"/>
                <a:gd name="T49" fmla="*/ 35 h 62"/>
                <a:gd name="T50" fmla="*/ 53 w 60"/>
                <a:gd name="T51" fmla="*/ 37 h 62"/>
                <a:gd name="T52" fmla="*/ 54 w 60"/>
                <a:gd name="T53" fmla="*/ 58 h 62"/>
                <a:gd name="T54" fmla="*/ 48 w 60"/>
                <a:gd name="T55" fmla="*/ 40 h 62"/>
                <a:gd name="T56" fmla="*/ 45 w 60"/>
                <a:gd name="T57" fmla="*/ 58 h 62"/>
                <a:gd name="T58" fmla="*/ 40 w 60"/>
                <a:gd name="T59" fmla="*/ 37 h 62"/>
                <a:gd name="T60" fmla="*/ 38 w 60"/>
                <a:gd name="T61" fmla="*/ 38 h 62"/>
                <a:gd name="T62" fmla="*/ 33 w 60"/>
                <a:gd name="T63" fmla="*/ 62 h 62"/>
                <a:gd name="T64" fmla="*/ 29 w 60"/>
                <a:gd name="T65" fmla="*/ 41 h 62"/>
                <a:gd name="T66" fmla="*/ 22 w 60"/>
                <a:gd name="T67" fmla="*/ 62 h 62"/>
                <a:gd name="T68" fmla="*/ 20 w 60"/>
                <a:gd name="T69" fmla="*/ 36 h 62"/>
                <a:gd name="T70" fmla="*/ 9 w 60"/>
                <a:gd name="T71" fmla="*/ 13 h 62"/>
                <a:gd name="T72" fmla="*/ 20 w 60"/>
                <a:gd name="T73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2">
                  <a:moveTo>
                    <a:pt x="31" y="0"/>
                  </a:moveTo>
                  <a:cubicBezTo>
                    <a:pt x="27" y="0"/>
                    <a:pt x="24" y="4"/>
                    <a:pt x="24" y="7"/>
                  </a:cubicBezTo>
                  <a:cubicBezTo>
                    <a:pt x="24" y="11"/>
                    <a:pt x="27" y="14"/>
                    <a:pt x="31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47" y="7"/>
                  </a:moveTo>
                  <a:cubicBezTo>
                    <a:pt x="44" y="7"/>
                    <a:pt x="41" y="10"/>
                    <a:pt x="41" y="13"/>
                  </a:cubicBezTo>
                  <a:cubicBezTo>
                    <a:pt x="41" y="16"/>
                    <a:pt x="44" y="18"/>
                    <a:pt x="47" y="18"/>
                  </a:cubicBezTo>
                  <a:cubicBezTo>
                    <a:pt x="50" y="18"/>
                    <a:pt x="53" y="16"/>
                    <a:pt x="53" y="13"/>
                  </a:cubicBezTo>
                  <a:cubicBezTo>
                    <a:pt x="53" y="10"/>
                    <a:pt x="50" y="7"/>
                    <a:pt x="47" y="7"/>
                  </a:cubicBezTo>
                  <a:close/>
                  <a:moveTo>
                    <a:pt x="20" y="36"/>
                  </a:move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4" y="7"/>
                  </a:moveTo>
                  <a:cubicBezTo>
                    <a:pt x="11" y="7"/>
                    <a:pt x="9" y="10"/>
                    <a:pt x="9" y="13"/>
                  </a:cubicBezTo>
                  <a:cubicBezTo>
                    <a:pt x="9" y="16"/>
                    <a:pt x="11" y="18"/>
                    <a:pt x="14" y="18"/>
                  </a:cubicBezTo>
                  <a:cubicBezTo>
                    <a:pt x="17" y="18"/>
                    <a:pt x="20" y="16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3964872" y="381017"/>
            <a:ext cx="1647720" cy="1500163"/>
            <a:chOff x="853406" y="799012"/>
            <a:chExt cx="1236005" cy="1125469"/>
          </a:xfrm>
        </p:grpSpPr>
        <p:pic>
          <p:nvPicPr>
            <p:cNvPr id="12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406" y="799012"/>
              <a:ext cx="1236005" cy="1125469"/>
            </a:xfrm>
            <a:prstGeom prst="rect">
              <a:avLst/>
            </a:prstGeom>
            <a:noFill/>
            <a:effectLst>
              <a:outerShdw blurRad="292100" dist="177800" dir="2460000" sx="99000" sy="99000" algn="l" rotWithShape="0">
                <a:prstClr val="black">
                  <a:alpha val="3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Rectangle 4"/>
            <p:cNvSpPr txBox="1">
              <a:spLocks noChangeArrowheads="1"/>
            </p:cNvSpPr>
            <p:nvPr/>
          </p:nvSpPr>
          <p:spPr bwMode="auto">
            <a:xfrm>
              <a:off x="1008065" y="1044509"/>
              <a:ext cx="926685" cy="603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3" rIns="91428" bIns="45713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pPr defTabSz="914400">
                <a:defRPr/>
              </a:pPr>
              <a:r>
                <a:rPr lang="en-US" altLang="zh-CN" sz="5335" b="0" kern="0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5335" b="0" kern="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3" name="Rectangle 4"/>
          <p:cNvSpPr txBox="1">
            <a:spLocks noChangeArrowheads="1"/>
          </p:cNvSpPr>
          <p:nvPr/>
        </p:nvSpPr>
        <p:spPr bwMode="auto">
          <a:xfrm>
            <a:off x="4064353" y="3296095"/>
            <a:ext cx="3456128" cy="106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4400">
              <a:defRPr/>
            </a:pPr>
            <a:r>
              <a:rPr lang="zh-CN" altLang="en-US" sz="4800" kern="0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企业客户</a:t>
            </a:r>
            <a:endParaRPr lang="zh-CN" altLang="en-US" sz="4800" kern="0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24" name="Rectangle 4"/>
          <p:cNvSpPr txBox="1">
            <a:spLocks noChangeArrowheads="1"/>
          </p:cNvSpPr>
          <p:nvPr/>
        </p:nvSpPr>
        <p:spPr bwMode="auto">
          <a:xfrm>
            <a:off x="4978593" y="4241549"/>
            <a:ext cx="1829627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altLang="zh-CN" sz="1600" b="0" kern="0" dirty="0">
                <a:solidFill>
                  <a:srgbClr val="00B050"/>
                </a:solidFill>
                <a:latin typeface="Arial" panose="020B0604020202020204"/>
                <a:ea typeface="微软雅黑" panose="020B0503020204020204" pitchFamily="34" charset="-122"/>
              </a:rPr>
              <a:t>COMPANY</a:t>
            </a:r>
            <a:endParaRPr lang="zh-CN" altLang="en-US" sz="1600" b="0" kern="0" dirty="0">
              <a:solidFill>
                <a:srgbClr val="00B05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5" name="组合 124"/>
          <p:cNvGrpSpPr/>
          <p:nvPr/>
        </p:nvGrpSpPr>
        <p:grpSpPr>
          <a:xfrm>
            <a:off x="8379872" y="5480509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344021" y="6140296"/>
            <a:ext cx="840161" cy="840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248919" y="6560321"/>
            <a:ext cx="1187152" cy="11869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345051" y="6307229"/>
            <a:ext cx="914241" cy="9141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021919" y="6718577"/>
            <a:ext cx="785007" cy="784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5283341" y="6037939"/>
            <a:ext cx="336596" cy="3365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4241669" y="5767621"/>
            <a:ext cx="705311" cy="7052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11285312" y="5107308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5892836" y="5765079"/>
            <a:ext cx="297388" cy="29734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2590851" y="6272923"/>
            <a:ext cx="1572101" cy="15718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1700259" y="6140297"/>
            <a:ext cx="693469" cy="6933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388104" y="6560321"/>
            <a:ext cx="422429" cy="4223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156192" y="6315987"/>
            <a:ext cx="211213" cy="2111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73" name="图片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12" y="6860413"/>
            <a:ext cx="1530800" cy="607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4.72222E-6 -0.691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69136 L 0.07586 -0.6913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71605E-6 L 0.05538 -2.7160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ldLvl="0" animBg="1"/>
      <p:bldP spid="124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7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latin typeface="+mj-ea"/>
                  <a:ea typeface="+mj-ea"/>
                </a:rPr>
                <a:t>合作伙伴</a:t>
              </a:r>
              <a:endParaRPr lang="zh-CN" altLang="en-US" sz="2135" dirty="0"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21" y="1271737"/>
            <a:ext cx="8036775" cy="53556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41525" y="5506507"/>
            <a:ext cx="2261649" cy="7538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84913" y="4221480"/>
            <a:ext cx="2131907" cy="86444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85388" y="3136528"/>
            <a:ext cx="2261648" cy="684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448161" cy="420370"/>
            <a:chOff x="568442" y="319364"/>
            <a:chExt cx="1448162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350646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latin typeface="+mj-ea"/>
                  <a:ea typeface="+mj-ea"/>
                </a:rPr>
                <a:t>联系我们 </a:t>
              </a:r>
              <a:endParaRPr lang="zh-CN" altLang="en-US" sz="2135" dirty="0"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84509" y="4114800"/>
            <a:ext cx="1587" cy="695325"/>
          </a:xfrm>
          <a:prstGeom prst="line">
            <a:avLst/>
          </a:prstGeom>
          <a:noFill/>
          <a:ln w="6350">
            <a:solidFill>
              <a:srgbClr val="F2F2F2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zh-CN" altLang="en-US" sz="1865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>
            <p:custDataLst>
              <p:tags r:id="rId1"/>
            </p:custDataLst>
          </p:nvPr>
        </p:nvSpPr>
        <p:spPr>
          <a:xfrm>
            <a:off x="2501900" y="1524847"/>
            <a:ext cx="7428653" cy="42246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 fontAlgn="base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订单接收：</a:t>
            </a:r>
            <a:endParaRPr lang="en-US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 fontAlgn="base">
              <a:lnSpc>
                <a:spcPct val="120000"/>
              </a:lnSpc>
            </a:pP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）订单接收有公司固定</a:t>
            </a:r>
            <a:r>
              <a:rPr lang="zh-CN" altLang="en-US" sz="16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邮箱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/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传真</a:t>
            </a:r>
            <a:endParaRPr lang="en-US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 fontAlgn="base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接收订单邮箱为：</a:t>
            </a:r>
            <a:endParaRPr lang="zh-CN" altLang="en-US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 fontAlgn="base">
              <a:lnSpc>
                <a:spcPct val="120000"/>
              </a:lnSpc>
            </a:pPr>
            <a:r>
              <a:rPr lang="en-US" altLang="zh-CN" sz="1600" u="sng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  <a:hlinkClick r:id="rId2"/>
              </a:rPr>
              <a:t>krb.</a:t>
            </a:r>
            <a:r>
              <a:rPr lang="en-US" altLang="zh-CN" sz="1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  <a:hlinkClick r:id="rId2"/>
              </a:rPr>
              <a:t>ds1</a:t>
            </a:r>
            <a:r>
              <a:rPr lang="en-US" altLang="zh-CN" sz="1600" u="sng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  <a:hlinkClick r:id="rId2"/>
              </a:rPr>
              <a:t>@corebone.com</a:t>
            </a:r>
            <a:endParaRPr lang="en-US" altLang="zh-CN" sz="1600" u="sng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 fontAlgn="base">
              <a:lnSpc>
                <a:spcPct val="120000"/>
              </a:lnSpc>
            </a:pPr>
            <a:r>
              <a:rPr lang="en-US" altLang="zh-CN" sz="1600" u="sng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  <a:hlinkClick r:id="rId3"/>
              </a:rPr>
              <a:t>krb.ds2@corebone.com</a:t>
            </a:r>
            <a:endParaRPr lang="en-US" altLang="zh-CN" sz="16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 fontAlgn="base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传真为：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0574-27905535</a:t>
            </a:r>
            <a:endParaRPr lang="en-US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电话为：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0574-27905536</a:t>
            </a:r>
            <a:endParaRPr lang="en-US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联系人：朱福生 （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13065605816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</a:t>
            </a:r>
            <a:endParaRPr lang="en-US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en-US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物流配送：</a:t>
            </a:r>
            <a:endParaRPr lang="en-US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）国内订单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200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个以上的物流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/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快递送货，运输托盘费用我们承担；</a:t>
            </a:r>
            <a:endParaRPr lang="en-US" altLang="zh-CN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）国内订单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200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个以下的物流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/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快递送货，运输托盘费用需自行承担。</a:t>
            </a:r>
            <a:r>
              <a:rPr lang="zh-CN" altLang="en-US" sz="2135" dirty="0">
                <a:solidFill>
                  <a:schemeClr val="accent4"/>
                </a:solidFill>
                <a:latin typeface="+mj-ea"/>
                <a:ea typeface="+mj-ea"/>
              </a:rPr>
              <a:t>　</a:t>
            </a:r>
            <a:endParaRPr lang="en-US" altLang="zh-CN" sz="2135" dirty="0">
              <a:solidFill>
                <a:schemeClr val="accent4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  <a:defRPr/>
            </a:pPr>
            <a:endParaRPr lang="en-US" altLang="zh-CN" sz="2135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964756" y="1489757"/>
            <a:ext cx="1766570" cy="735965"/>
          </a:xfrm>
          <a:prstGeom prst="rect">
            <a:avLst/>
          </a:prstGeom>
          <a:noFill/>
        </p:spPr>
        <p:txBody>
          <a:bodyPr wrap="none" lIns="121884" tIns="60941" rIns="121884" bIns="60941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新机遇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242021" y="2110124"/>
            <a:ext cx="544408" cy="5443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830127" y="2062440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34" name="同心圆 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334995" y="2388596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580991" y="2057775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087681" y="2345857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718036" y="2382289"/>
            <a:ext cx="388975" cy="38892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684996" y="2733851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9" name="同心圆 4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445041" y="2083039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5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895769" y="2093372"/>
            <a:ext cx="383825" cy="38377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5" name="同心圆 5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999765" y="2092653"/>
            <a:ext cx="516204" cy="5161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835640" y="2482445"/>
            <a:ext cx="1766570" cy="735965"/>
          </a:xfrm>
          <a:prstGeom prst="rect">
            <a:avLst/>
          </a:prstGeom>
          <a:noFill/>
        </p:spPr>
        <p:txBody>
          <a:bodyPr wrap="none" lIns="121884" tIns="60941" rIns="121884" bIns="60941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新市场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5112907" y="3102812"/>
            <a:ext cx="544408" cy="5443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701011" y="3055128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205879" y="3381284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451875" y="3050463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1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4901187" y="3374977"/>
            <a:ext cx="388975" cy="38892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4555881" y="3726539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7" name="同心圆 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766655" y="3086060"/>
            <a:ext cx="383825" cy="38377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0" name="同心圆 7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3870651" y="3085341"/>
            <a:ext cx="516204" cy="5161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3" name="同心圆 8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333931" y="2236011"/>
            <a:ext cx="1766570" cy="735965"/>
          </a:xfrm>
          <a:prstGeom prst="rect">
            <a:avLst/>
          </a:prstGeom>
          <a:noFill/>
        </p:spPr>
        <p:txBody>
          <a:bodyPr wrap="none" lIns="121884" tIns="60941" rIns="121884" bIns="60941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新项目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7611197" y="2845951"/>
            <a:ext cx="544408" cy="5443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7" name="同心圆 8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199301" y="2798268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0" name="同心圆 8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7950165" y="2793603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3" name="同心圆 9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7456857" y="3081685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6" name="同心圆 9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6951768" y="3185829"/>
            <a:ext cx="388975" cy="38892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同心圆 9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7263604" y="3194319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2" name="同心圆 10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814217" y="2818865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5" name="同心圆 10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7264945" y="2829199"/>
            <a:ext cx="383825" cy="38377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8" name="同心圆 10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368941" y="2828480"/>
            <a:ext cx="516204" cy="5161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1" name="同心圆 1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8038999" y="3094601"/>
            <a:ext cx="1766570" cy="735965"/>
          </a:xfrm>
          <a:prstGeom prst="rect">
            <a:avLst/>
          </a:prstGeom>
          <a:noFill/>
        </p:spPr>
        <p:txBody>
          <a:bodyPr wrap="none" lIns="121884" tIns="60941" rIns="121884" bIns="60941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新模式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7904369" y="3667284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5" name="同心圆 1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8409237" y="3993440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8" name="同心圆 1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9655233" y="3662619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1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9161924" y="3950703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4" name="同心圆 1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8792279" y="3987135"/>
            <a:ext cx="388975" cy="38892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8970012" y="3698216"/>
            <a:ext cx="383825" cy="38377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0" name="同心圆 1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8074008" y="3697497"/>
            <a:ext cx="516204" cy="5161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3" name="同心圆 1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6718027" y="3253555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6" name="同心圆 1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4613201" y="3422940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9" name="同心圆 1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4315927" y="3075727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2" name="同心圆 1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9316264" y="3714968"/>
            <a:ext cx="544408" cy="5443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5" name="同心圆 1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9033621" y="4195791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8" name="同心圆 1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8519284" y="3687883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1" name="同心圆 1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10004072" y="1892245"/>
            <a:ext cx="1766570" cy="735965"/>
          </a:xfrm>
          <a:prstGeom prst="rect">
            <a:avLst/>
          </a:prstGeom>
          <a:noFill/>
        </p:spPr>
        <p:txBody>
          <a:bodyPr wrap="none" lIns="121884" tIns="60941" rIns="121884" bIns="60941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新思路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4" name="组合 153"/>
          <p:cNvGrpSpPr/>
          <p:nvPr/>
        </p:nvGrpSpPr>
        <p:grpSpPr>
          <a:xfrm>
            <a:off x="9869443" y="2464928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55" name="同心圆 15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10374311" y="2791084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8" name="同心圆 1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11620307" y="2460263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61" name="同心圆 1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11126997" y="2748345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64" name="同心圆 1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10757352" y="2784777"/>
            <a:ext cx="388975" cy="38892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7" name="同心圆 1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10473383" y="2468132"/>
            <a:ext cx="383825" cy="38377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0" name="同心圆 1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10039083" y="2495140"/>
            <a:ext cx="516204" cy="5161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3" name="同心圆 1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11281337" y="2512612"/>
            <a:ext cx="544408" cy="5443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6" name="同心圆 1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10724313" y="3136337"/>
            <a:ext cx="292985" cy="29294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9" name="同心圆 1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10869845" y="2485525"/>
            <a:ext cx="467481" cy="4674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2" name="同心圆 1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5030893" y="5472007"/>
            <a:ext cx="3548380" cy="615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665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让我们一起合作共赢！</a:t>
            </a:r>
            <a:endParaRPr lang="zh-CN" altLang="en-US" sz="2665" b="1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5" name="Freeform 5"/>
          <p:cNvSpPr/>
          <p:nvPr/>
        </p:nvSpPr>
        <p:spPr bwMode="auto">
          <a:xfrm>
            <a:off x="3835389" y="5385387"/>
            <a:ext cx="236919" cy="9721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884" tIns="60941" rIns="121884" bIns="60941" numCol="1" anchor="t" anchorCtr="0" compatLnSpc="1"/>
          <a:lstStyle/>
          <a:p>
            <a:endParaRPr lang="zh-CN" altLang="en-US" sz="1865" dirty="0">
              <a:ea typeface="微软雅黑" panose="020B0503020204020204" pitchFamily="34" charset="-122"/>
            </a:endParaRPr>
          </a:p>
        </p:txBody>
      </p:sp>
      <p:sp>
        <p:nvSpPr>
          <p:cNvPr id="186" name="Freeform 5"/>
          <p:cNvSpPr/>
          <p:nvPr/>
        </p:nvSpPr>
        <p:spPr bwMode="auto">
          <a:xfrm flipH="1">
            <a:off x="9033957" y="5385680"/>
            <a:ext cx="236919" cy="9721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884" tIns="60941" rIns="121884" bIns="60941" numCol="1" anchor="t" anchorCtr="0" compatLnSpc="1"/>
          <a:lstStyle/>
          <a:p>
            <a:endParaRPr lang="zh-CN" altLang="en-US" sz="1865" dirty="0">
              <a:ea typeface="微软雅黑" panose="020B0503020204020204" pitchFamily="34" charset="-122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0687217" y="7085472"/>
            <a:ext cx="1504783" cy="407670"/>
          </a:xfrm>
          <a:prstGeom prst="rect">
            <a:avLst/>
          </a:prstGeom>
          <a:noFill/>
        </p:spPr>
        <p:txBody>
          <a:bodyPr wrap="square" lIns="121884" tIns="60941" rIns="121884" bIns="60941" rtlCol="0">
            <a:spAutoFit/>
          </a:bodyPr>
          <a:lstStyle/>
          <a:p>
            <a:r>
              <a:rPr lang="zh-CN" altLang="en-US" sz="1865" dirty="0"/>
              <a:t>延时文字</a:t>
            </a:r>
            <a:endParaRPr lang="zh-CN" altLang="en-US" sz="1865" dirty="0"/>
          </a:p>
        </p:txBody>
      </p:sp>
      <p:cxnSp>
        <p:nvCxnSpPr>
          <p:cNvPr id="188" name="直接连接符 187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组合 188"/>
          <p:cNvGrpSpPr/>
          <p:nvPr/>
        </p:nvGrpSpPr>
        <p:grpSpPr>
          <a:xfrm>
            <a:off x="2051803" y="500421"/>
            <a:ext cx="1095736" cy="420370"/>
            <a:chOff x="568442" y="319364"/>
            <a:chExt cx="1095737" cy="420371"/>
          </a:xfrm>
        </p:grpSpPr>
        <p:sp>
          <p:nvSpPr>
            <p:cNvPr id="190" name="文本框 23"/>
            <p:cNvSpPr txBox="1"/>
            <p:nvPr/>
          </p:nvSpPr>
          <p:spPr>
            <a:xfrm>
              <a:off x="665958" y="319364"/>
              <a:ext cx="998221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latin typeface="+mj-ea"/>
                  <a:ea typeface="+mj-ea"/>
                </a:rPr>
                <a:t>结束语</a:t>
              </a:r>
              <a:endParaRPr lang="zh-CN" altLang="en-US" sz="2135" dirty="0">
                <a:latin typeface="+mj-ea"/>
                <a:ea typeface="+mj-ea"/>
              </a:endParaRPr>
            </a:p>
          </p:txBody>
        </p:sp>
        <p:sp>
          <p:nvSpPr>
            <p:cNvPr id="191" name="等腰三角形 190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56" dur="500" spd="-100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58" dur="5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60" dur="500" spd="-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62" dur="500" spd="-100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64" dur="500" spd="-100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66" dur="5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68" dur="500" spd="-100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70" dur="500" spd="-100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72" dur="500" spd="-100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74" dur="500" spd="-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133" dur="500" spd="-100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135" dur="500" spd="-100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137" dur="500" spd="-100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139" dur="500" spd="-100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141" dur="500" spd="-100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143" dur="500" spd="-100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145" dur="500" spd="-100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47" dur="500" spd="-100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49" dur="500" spd="-100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51" dur="500" spd="-100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10" dur="500" spd="-100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12" dur="500" spd="-100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14" dur="500" spd="-100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216" dur="500" spd="-100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18" dur="500" spd="-10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20" dur="500" spd="-100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22" dur="500" spd="-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224" dur="500" spd="-100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226" dur="500" spd="-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228" dur="500" spd="-100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8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3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3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5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8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87" dur="500" spd="-100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89" dur="500" spd="-10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91" dur="500" spd="-100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293" dur="500" spd="-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95" dur="500" spd="-100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97" dur="500" spd="-100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99" dur="500" spd="-100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01" dur="500" spd="-100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03" dur="500" spd="-10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05" dur="500" spd="-100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5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7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0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7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0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5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6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7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0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1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2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5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6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7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0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0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1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364" dur="500" spd="-100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366" dur="500" spd="-100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368" dur="500" spd="-100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370" dur="500" spd="-100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372" dur="500" spd="-100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374" dur="500" spd="-100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376" dur="500" spd="-100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78" dur="500" spd="-100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80" dur="500" spd="-100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82" dur="500" spd="-100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6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7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8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0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3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9" dur="5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0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0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5" fill="hold">
                                <p:stCondLst>
                                  <p:cond delay="5684"/>
                                </p:stCondLst>
                                <p:childTnLst>
                                  <p:par>
                                    <p:cTn id="40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8" dur="20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9" dur="2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0" dur="2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60" grpId="0"/>
          <p:bldP spid="85" grpId="0"/>
          <p:bldP spid="113" grpId="0"/>
          <p:bldP spid="153" grpId="0"/>
          <p:bldP spid="184" grpId="0"/>
          <p:bldP spid="184" grpId="1"/>
          <p:bldP spid="185" grpId="0" bldLvl="0" animBg="1"/>
          <p:bldP spid="186" grpId="0" bldLvl="0" animBg="1"/>
          <p:bldP spid="18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56" dur="500" spd="-100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58" dur="5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60" dur="500" spd="-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62" dur="500" spd="-100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64" dur="500" spd="-100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66" dur="5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68" dur="500" spd="-100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70" dur="500" spd="-100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72" dur="500" spd="-100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74" dur="500" spd="-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133" dur="500" spd="-100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135" dur="500" spd="-100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137" dur="500" spd="-100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139" dur="500" spd="-100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141" dur="500" spd="-100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143" dur="500" spd="-100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145" dur="500" spd="-100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47" dur="500" spd="-100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49" dur="500" spd="-100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51" dur="500" spd="-100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10" dur="500" spd="-100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12" dur="500" spd="-100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14" dur="500" spd="-100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216" dur="500" spd="-100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18" dur="500" spd="-10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20" dur="500" spd="-100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22" dur="500" spd="-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224" dur="500" spd="-100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226" dur="500" spd="-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228" dur="500" spd="-100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8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3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3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5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8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87" dur="500" spd="-100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89" dur="500" spd="-10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91" dur="500" spd="-100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293" dur="500" spd="-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95" dur="500" spd="-100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97" dur="500" spd="-100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99" dur="500" spd="-100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01" dur="500" spd="-100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03" dur="500" spd="-10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05" dur="500" spd="-100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5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7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0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5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7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0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5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6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7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0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1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2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5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6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7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0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0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1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364" dur="500" spd="-100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366" dur="500" spd="-100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368" dur="500" spd="-100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370" dur="500" spd="-100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372" dur="500" spd="-100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374" dur="500" spd="-100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376" dur="500" spd="-100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78" dur="500" spd="-100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80" dur="500" spd="-100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82" dur="500" spd="-100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6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7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8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0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3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9" dur="5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0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0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5" fill="hold">
                                <p:stCondLst>
                                  <p:cond delay="5684"/>
                                </p:stCondLst>
                                <p:childTnLst>
                                  <p:par>
                                    <p:cTn id="40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8" dur="20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9" dur="2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0" dur="2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60" grpId="0"/>
          <p:bldP spid="85" grpId="0"/>
          <p:bldP spid="113" grpId="0"/>
          <p:bldP spid="153" grpId="0"/>
          <p:bldP spid="184" grpId="0"/>
          <p:bldP spid="184" grpId="1"/>
          <p:bldP spid="185" grpId="0" bldLvl="0" animBg="1"/>
          <p:bldP spid="186" grpId="0" bldLvl="0" animBg="1"/>
          <p:bldP spid="187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026"/>
          <p:cNvSpPr/>
          <p:nvPr/>
        </p:nvSpPr>
        <p:spPr bwMode="auto">
          <a:xfrm flipH="1">
            <a:off x="13088036" y="-488316"/>
            <a:ext cx="45719" cy="508075247"/>
          </a:xfrm>
          <a:custGeom>
            <a:avLst/>
            <a:gdLst>
              <a:gd name="T0" fmla="*/ 0 h 3"/>
              <a:gd name="T1" fmla="*/ 3 h 3"/>
              <a:gd name="T2" fmla="*/ 0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">
                <a:moveTo>
                  <a:pt x="0" y="0"/>
                </a:moveTo>
                <a:cubicBezTo>
                  <a:pt x="0" y="1"/>
                  <a:pt x="0" y="2"/>
                  <a:pt x="0" y="3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14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65"/>
          </a:p>
        </p:txBody>
      </p:sp>
      <p:sp>
        <p:nvSpPr>
          <p:cNvPr id="27" name="Freeform 3220"/>
          <p:cNvSpPr/>
          <p:nvPr/>
        </p:nvSpPr>
        <p:spPr bwMode="auto">
          <a:xfrm flipH="1">
            <a:off x="13088036" y="-488317"/>
            <a:ext cx="45719" cy="362917423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FFD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65"/>
          </a:p>
        </p:txBody>
      </p:sp>
      <p:grpSp>
        <p:nvGrpSpPr>
          <p:cNvPr id="28" name="组合 27"/>
          <p:cNvGrpSpPr/>
          <p:nvPr/>
        </p:nvGrpSpPr>
        <p:grpSpPr>
          <a:xfrm>
            <a:off x="1783403" y="1842960"/>
            <a:ext cx="2661075" cy="2652627"/>
            <a:chOff x="3841256" y="473794"/>
            <a:chExt cx="1448395" cy="1443797"/>
          </a:xfrm>
        </p:grpSpPr>
        <p:grpSp>
          <p:nvGrpSpPr>
            <p:cNvPr id="29" name="组合 28"/>
            <p:cNvGrpSpPr/>
            <p:nvPr/>
          </p:nvGrpSpPr>
          <p:grpSpPr>
            <a:xfrm>
              <a:off x="3841256" y="473794"/>
              <a:ext cx="1448395" cy="1443797"/>
              <a:chOff x="4319641" y="1941261"/>
              <a:chExt cx="1463132" cy="1458487"/>
            </a:xfrm>
          </p:grpSpPr>
          <p:sp>
            <p:nvSpPr>
              <p:cNvPr id="31" name="Oval 19"/>
              <p:cNvSpPr>
                <a:spLocks noChangeArrowheads="1"/>
              </p:cNvSpPr>
              <p:nvPr/>
            </p:nvSpPr>
            <p:spPr bwMode="auto">
              <a:xfrm>
                <a:off x="4319641" y="1941261"/>
                <a:ext cx="1463132" cy="145848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2" name="Oval 19"/>
              <p:cNvSpPr>
                <a:spLocks noChangeArrowheads="1"/>
              </p:cNvSpPr>
              <p:nvPr/>
            </p:nvSpPr>
            <p:spPr bwMode="auto">
              <a:xfrm>
                <a:off x="4456021" y="2074813"/>
                <a:ext cx="1203628" cy="119980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2400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30" name="TextBox 17"/>
            <p:cNvSpPr txBox="1"/>
            <p:nvPr/>
          </p:nvSpPr>
          <p:spPr>
            <a:xfrm>
              <a:off x="4008589" y="867087"/>
              <a:ext cx="1111872" cy="664289"/>
            </a:xfrm>
            <a:prstGeom prst="rect">
              <a:avLst/>
            </a:prstGeom>
            <a:noFill/>
            <a:effectLst>
              <a:innerShdw blurRad="63500" dist="1752600">
                <a:prstClr val="black">
                  <a:alpha val="50000"/>
                </a:prst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7335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anose="020B0806030902050204" pitchFamily="34" charset="0"/>
                  <a:ea typeface="华康俪金黑W8" panose="020B0809000000000000" pitchFamily="49" charset="-122"/>
                </a:rPr>
                <a:t>2025</a:t>
              </a:r>
              <a:endParaRPr lang="zh-CN" altLang="en-US" sz="7335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华康俪金黑W8" panose="020B0809000000000000" pitchFamily="49" charset="-122"/>
              </a:endParaRPr>
            </a:p>
          </p:txBody>
        </p:sp>
      </p:grpSp>
      <p:sp>
        <p:nvSpPr>
          <p:cNvPr id="33" name="TextBox 10"/>
          <p:cNvSpPr txBox="1"/>
          <p:nvPr/>
        </p:nvSpPr>
        <p:spPr>
          <a:xfrm>
            <a:off x="4752348" y="2225179"/>
            <a:ext cx="5608320" cy="912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335" b="1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谢谢，合作愉快！</a:t>
            </a:r>
            <a:endParaRPr lang="zh-CN" altLang="en-US" sz="5335" b="1" dirty="0">
              <a:solidFill>
                <a:srgbClr val="08080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4796871" y="4023404"/>
            <a:ext cx="5412093" cy="0"/>
          </a:xfrm>
          <a:prstGeom prst="line">
            <a:avLst/>
          </a:prstGeom>
          <a:ln>
            <a:solidFill>
              <a:srgbClr val="005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4780432" y="3218392"/>
            <a:ext cx="4501367" cy="7480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4265" dirty="0">
                <a:solidFill>
                  <a:srgbClr val="333333"/>
                </a:solidFill>
                <a:latin typeface="+mj-ea"/>
                <a:ea typeface="+mj-ea"/>
                <a:cs typeface="Arial" panose="020B0604020202020204" pitchFamily="34" charset="0"/>
              </a:rPr>
              <a:t>THANKS!</a:t>
            </a:r>
            <a:endParaRPr lang="en-US" altLang="zh-CN" sz="4265" dirty="0">
              <a:solidFill>
                <a:srgbClr val="333333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398411" y="4268760"/>
            <a:ext cx="346888" cy="402389"/>
            <a:chOff x="3432489" y="3884617"/>
            <a:chExt cx="452438" cy="524828"/>
          </a:xfrm>
        </p:grpSpPr>
        <p:sp>
          <p:nvSpPr>
            <p:cNvPr id="38" name="六边形 37"/>
            <p:cNvSpPr/>
            <p:nvPr/>
          </p:nvSpPr>
          <p:spPr>
            <a:xfrm rot="16200000">
              <a:off x="3396294" y="3920812"/>
              <a:ext cx="524828" cy="452438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>
                <a:solidFill>
                  <a:prstClr val="white"/>
                </a:solidFill>
              </a:endParaRPr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3501561" y="4034548"/>
              <a:ext cx="314293" cy="224963"/>
            </a:xfrm>
            <a:custGeom>
              <a:avLst/>
              <a:gdLst>
                <a:gd name="T0" fmla="*/ 92 w 244"/>
                <a:gd name="T1" fmla="*/ 48 h 175"/>
                <a:gd name="T2" fmla="*/ 102 w 244"/>
                <a:gd name="T3" fmla="*/ 27 h 175"/>
                <a:gd name="T4" fmla="*/ 75 w 244"/>
                <a:gd name="T5" fmla="*/ 0 h 175"/>
                <a:gd name="T6" fmla="*/ 48 w 244"/>
                <a:gd name="T7" fmla="*/ 27 h 175"/>
                <a:gd name="T8" fmla="*/ 58 w 244"/>
                <a:gd name="T9" fmla="*/ 48 h 175"/>
                <a:gd name="T10" fmla="*/ 10 w 244"/>
                <a:gd name="T11" fmla="*/ 123 h 175"/>
                <a:gd name="T12" fmla="*/ 46 w 244"/>
                <a:gd name="T13" fmla="*/ 97 h 175"/>
                <a:gd name="T14" fmla="*/ 32 w 244"/>
                <a:gd name="T15" fmla="*/ 175 h 175"/>
                <a:gd name="T16" fmla="*/ 57 w 244"/>
                <a:gd name="T17" fmla="*/ 175 h 175"/>
                <a:gd name="T18" fmla="*/ 75 w 244"/>
                <a:gd name="T19" fmla="*/ 142 h 175"/>
                <a:gd name="T20" fmla="*/ 93 w 244"/>
                <a:gd name="T21" fmla="*/ 175 h 175"/>
                <a:gd name="T22" fmla="*/ 118 w 244"/>
                <a:gd name="T23" fmla="*/ 175 h 175"/>
                <a:gd name="T24" fmla="*/ 104 w 244"/>
                <a:gd name="T25" fmla="*/ 97 h 175"/>
                <a:gd name="T26" fmla="*/ 140 w 244"/>
                <a:gd name="T27" fmla="*/ 123 h 175"/>
                <a:gd name="T28" fmla="*/ 92 w 244"/>
                <a:gd name="T29" fmla="*/ 48 h 175"/>
                <a:gd name="T30" fmla="*/ 208 w 244"/>
                <a:gd name="T31" fmla="*/ 97 h 175"/>
                <a:gd name="T32" fmla="*/ 214 w 244"/>
                <a:gd name="T33" fmla="*/ 84 h 175"/>
                <a:gd name="T34" fmla="*/ 198 w 244"/>
                <a:gd name="T35" fmla="*/ 68 h 175"/>
                <a:gd name="T36" fmla="*/ 181 w 244"/>
                <a:gd name="T37" fmla="*/ 84 h 175"/>
                <a:gd name="T38" fmla="*/ 187 w 244"/>
                <a:gd name="T39" fmla="*/ 97 h 175"/>
                <a:gd name="T40" fmla="*/ 158 w 244"/>
                <a:gd name="T41" fmla="*/ 143 h 175"/>
                <a:gd name="T42" fmla="*/ 180 w 244"/>
                <a:gd name="T43" fmla="*/ 127 h 175"/>
                <a:gd name="T44" fmla="*/ 171 w 244"/>
                <a:gd name="T45" fmla="*/ 175 h 175"/>
                <a:gd name="T46" fmla="*/ 186 w 244"/>
                <a:gd name="T47" fmla="*/ 175 h 175"/>
                <a:gd name="T48" fmla="*/ 198 w 244"/>
                <a:gd name="T49" fmla="*/ 155 h 175"/>
                <a:gd name="T50" fmla="*/ 209 w 244"/>
                <a:gd name="T51" fmla="*/ 175 h 175"/>
                <a:gd name="T52" fmla="*/ 224 w 244"/>
                <a:gd name="T53" fmla="*/ 175 h 175"/>
                <a:gd name="T54" fmla="*/ 216 w 244"/>
                <a:gd name="T55" fmla="*/ 127 h 175"/>
                <a:gd name="T56" fmla="*/ 237 w 244"/>
                <a:gd name="T57" fmla="*/ 143 h 175"/>
                <a:gd name="T58" fmla="*/ 208 w 244"/>
                <a:gd name="T59" fmla="*/ 9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" h="175">
                  <a:moveTo>
                    <a:pt x="92" y="48"/>
                  </a:moveTo>
                  <a:cubicBezTo>
                    <a:pt x="98" y="43"/>
                    <a:pt x="102" y="36"/>
                    <a:pt x="102" y="27"/>
                  </a:cubicBezTo>
                  <a:cubicBezTo>
                    <a:pt x="102" y="12"/>
                    <a:pt x="90" y="0"/>
                    <a:pt x="75" y="0"/>
                  </a:cubicBezTo>
                  <a:cubicBezTo>
                    <a:pt x="60" y="0"/>
                    <a:pt x="48" y="12"/>
                    <a:pt x="48" y="27"/>
                  </a:cubicBezTo>
                  <a:cubicBezTo>
                    <a:pt x="48" y="36"/>
                    <a:pt x="52" y="43"/>
                    <a:pt x="58" y="48"/>
                  </a:cubicBezTo>
                  <a:cubicBezTo>
                    <a:pt x="31" y="58"/>
                    <a:pt x="0" y="113"/>
                    <a:pt x="10" y="123"/>
                  </a:cubicBezTo>
                  <a:cubicBezTo>
                    <a:pt x="19" y="131"/>
                    <a:pt x="34" y="114"/>
                    <a:pt x="46" y="97"/>
                  </a:cubicBezTo>
                  <a:cubicBezTo>
                    <a:pt x="39" y="123"/>
                    <a:pt x="34" y="151"/>
                    <a:pt x="32" y="175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61"/>
                    <a:pt x="66" y="142"/>
                    <a:pt x="75" y="142"/>
                  </a:cubicBezTo>
                  <a:cubicBezTo>
                    <a:pt x="84" y="142"/>
                    <a:pt x="93" y="161"/>
                    <a:pt x="93" y="175"/>
                  </a:cubicBezTo>
                  <a:cubicBezTo>
                    <a:pt x="118" y="175"/>
                    <a:pt x="118" y="175"/>
                    <a:pt x="118" y="175"/>
                  </a:cubicBezTo>
                  <a:cubicBezTo>
                    <a:pt x="116" y="151"/>
                    <a:pt x="111" y="123"/>
                    <a:pt x="104" y="97"/>
                  </a:cubicBezTo>
                  <a:cubicBezTo>
                    <a:pt x="116" y="114"/>
                    <a:pt x="131" y="131"/>
                    <a:pt x="140" y="123"/>
                  </a:cubicBezTo>
                  <a:cubicBezTo>
                    <a:pt x="150" y="113"/>
                    <a:pt x="119" y="58"/>
                    <a:pt x="92" y="48"/>
                  </a:cubicBezTo>
                  <a:close/>
                  <a:moveTo>
                    <a:pt x="208" y="97"/>
                  </a:moveTo>
                  <a:cubicBezTo>
                    <a:pt x="212" y="94"/>
                    <a:pt x="214" y="89"/>
                    <a:pt x="214" y="84"/>
                  </a:cubicBezTo>
                  <a:cubicBezTo>
                    <a:pt x="214" y="75"/>
                    <a:pt x="207" y="68"/>
                    <a:pt x="198" y="68"/>
                  </a:cubicBezTo>
                  <a:cubicBezTo>
                    <a:pt x="188" y="68"/>
                    <a:pt x="181" y="75"/>
                    <a:pt x="181" y="84"/>
                  </a:cubicBezTo>
                  <a:cubicBezTo>
                    <a:pt x="181" y="89"/>
                    <a:pt x="183" y="94"/>
                    <a:pt x="187" y="97"/>
                  </a:cubicBezTo>
                  <a:cubicBezTo>
                    <a:pt x="170" y="103"/>
                    <a:pt x="151" y="137"/>
                    <a:pt x="158" y="143"/>
                  </a:cubicBezTo>
                  <a:cubicBezTo>
                    <a:pt x="163" y="148"/>
                    <a:pt x="172" y="137"/>
                    <a:pt x="180" y="127"/>
                  </a:cubicBezTo>
                  <a:cubicBezTo>
                    <a:pt x="176" y="143"/>
                    <a:pt x="173" y="160"/>
                    <a:pt x="171" y="175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86" y="167"/>
                    <a:pt x="192" y="155"/>
                    <a:pt x="198" y="155"/>
                  </a:cubicBezTo>
                  <a:cubicBezTo>
                    <a:pt x="203" y="155"/>
                    <a:pt x="209" y="167"/>
                    <a:pt x="209" y="175"/>
                  </a:cubicBezTo>
                  <a:cubicBezTo>
                    <a:pt x="224" y="175"/>
                    <a:pt x="224" y="175"/>
                    <a:pt x="224" y="175"/>
                  </a:cubicBezTo>
                  <a:cubicBezTo>
                    <a:pt x="223" y="160"/>
                    <a:pt x="219" y="143"/>
                    <a:pt x="216" y="127"/>
                  </a:cubicBezTo>
                  <a:cubicBezTo>
                    <a:pt x="223" y="137"/>
                    <a:pt x="232" y="148"/>
                    <a:pt x="237" y="143"/>
                  </a:cubicBezTo>
                  <a:cubicBezTo>
                    <a:pt x="244" y="137"/>
                    <a:pt x="225" y="103"/>
                    <a:pt x="208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65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908129" y="4268760"/>
            <a:ext cx="346888" cy="402389"/>
            <a:chOff x="2832796" y="3884617"/>
            <a:chExt cx="452438" cy="524828"/>
          </a:xfrm>
        </p:grpSpPr>
        <p:sp>
          <p:nvSpPr>
            <p:cNvPr id="41" name="六边形 40"/>
            <p:cNvSpPr/>
            <p:nvPr/>
          </p:nvSpPr>
          <p:spPr>
            <a:xfrm rot="16200000">
              <a:off x="2796601" y="3920812"/>
              <a:ext cx="524828" cy="452438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>
                <a:solidFill>
                  <a:prstClr val="white"/>
                </a:solidFill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2918455" y="4034549"/>
              <a:ext cx="281120" cy="254373"/>
              <a:chOff x="8578850" y="285750"/>
              <a:chExt cx="817563" cy="739775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Freeform 35"/>
              <p:cNvSpPr/>
              <p:nvPr/>
            </p:nvSpPr>
            <p:spPr bwMode="auto">
              <a:xfrm>
                <a:off x="8578850" y="530225"/>
                <a:ext cx="615950" cy="495300"/>
              </a:xfrm>
              <a:custGeom>
                <a:avLst/>
                <a:gdLst>
                  <a:gd name="T0" fmla="*/ 164 w 164"/>
                  <a:gd name="T1" fmla="*/ 59 h 132"/>
                  <a:gd name="T2" fmla="*/ 131 w 164"/>
                  <a:gd name="T3" fmla="*/ 63 h 132"/>
                  <a:gd name="T4" fmla="*/ 108 w 164"/>
                  <a:gd name="T5" fmla="*/ 61 h 132"/>
                  <a:gd name="T6" fmla="*/ 76 w 164"/>
                  <a:gd name="T7" fmla="*/ 83 h 132"/>
                  <a:gd name="T8" fmla="*/ 77 w 164"/>
                  <a:gd name="T9" fmla="*/ 50 h 132"/>
                  <a:gd name="T10" fmla="*/ 41 w 164"/>
                  <a:gd name="T11" fmla="*/ 0 h 132"/>
                  <a:gd name="T12" fmla="*/ 0 w 164"/>
                  <a:gd name="T13" fmla="*/ 48 h 132"/>
                  <a:gd name="T14" fmla="*/ 83 w 164"/>
                  <a:gd name="T15" fmla="*/ 105 h 132"/>
                  <a:gd name="T16" fmla="*/ 108 w 164"/>
                  <a:gd name="T17" fmla="*/ 102 h 132"/>
                  <a:gd name="T18" fmla="*/ 138 w 164"/>
                  <a:gd name="T19" fmla="*/ 132 h 132"/>
                  <a:gd name="T20" fmla="*/ 130 w 164"/>
                  <a:gd name="T21" fmla="*/ 95 h 132"/>
                  <a:gd name="T22" fmla="*/ 164 w 164"/>
                  <a:gd name="T23" fmla="*/ 5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132">
                    <a:moveTo>
                      <a:pt x="164" y="59"/>
                    </a:moveTo>
                    <a:cubicBezTo>
                      <a:pt x="154" y="62"/>
                      <a:pt x="143" y="63"/>
                      <a:pt x="131" y="63"/>
                    </a:cubicBezTo>
                    <a:cubicBezTo>
                      <a:pt x="123" y="63"/>
                      <a:pt x="115" y="62"/>
                      <a:pt x="108" y="61"/>
                    </a:cubicBezTo>
                    <a:cubicBezTo>
                      <a:pt x="104" y="64"/>
                      <a:pt x="76" y="83"/>
                      <a:pt x="76" y="83"/>
                    </a:cubicBezTo>
                    <a:cubicBezTo>
                      <a:pt x="76" y="83"/>
                      <a:pt x="76" y="56"/>
                      <a:pt x="77" y="50"/>
                    </a:cubicBezTo>
                    <a:cubicBezTo>
                      <a:pt x="55" y="38"/>
                      <a:pt x="41" y="20"/>
                      <a:pt x="41" y="0"/>
                    </a:cubicBezTo>
                    <a:cubicBezTo>
                      <a:pt x="17" y="10"/>
                      <a:pt x="0" y="28"/>
                      <a:pt x="0" y="48"/>
                    </a:cubicBezTo>
                    <a:cubicBezTo>
                      <a:pt x="0" y="80"/>
                      <a:pt x="37" y="105"/>
                      <a:pt x="83" y="105"/>
                    </a:cubicBezTo>
                    <a:cubicBezTo>
                      <a:pt x="92" y="105"/>
                      <a:pt x="100" y="104"/>
                      <a:pt x="108" y="102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48" y="87"/>
                      <a:pt x="160" y="74"/>
                      <a:pt x="164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8777288" y="285750"/>
                <a:ext cx="619125" cy="469900"/>
              </a:xfrm>
              <a:custGeom>
                <a:avLst/>
                <a:gdLst>
                  <a:gd name="T0" fmla="*/ 83 w 165"/>
                  <a:gd name="T1" fmla="*/ 0 h 125"/>
                  <a:gd name="T2" fmla="*/ 0 w 165"/>
                  <a:gd name="T3" fmla="*/ 56 h 125"/>
                  <a:gd name="T4" fmla="*/ 36 w 165"/>
                  <a:gd name="T5" fmla="*/ 102 h 125"/>
                  <a:gd name="T6" fmla="*/ 35 w 165"/>
                  <a:gd name="T7" fmla="*/ 125 h 125"/>
                  <a:gd name="T8" fmla="*/ 57 w 165"/>
                  <a:gd name="T9" fmla="*/ 110 h 125"/>
                  <a:gd name="T10" fmla="*/ 83 w 165"/>
                  <a:gd name="T11" fmla="*/ 113 h 125"/>
                  <a:gd name="T12" fmla="*/ 165 w 165"/>
                  <a:gd name="T13" fmla="*/ 56 h 125"/>
                  <a:gd name="T14" fmla="*/ 83 w 165"/>
                  <a:gd name="T1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25">
                    <a:moveTo>
                      <a:pt x="83" y="0"/>
                    </a:moveTo>
                    <a:cubicBezTo>
                      <a:pt x="37" y="0"/>
                      <a:pt x="0" y="25"/>
                      <a:pt x="0" y="56"/>
                    </a:cubicBezTo>
                    <a:cubicBezTo>
                      <a:pt x="0" y="75"/>
                      <a:pt x="14" y="92"/>
                      <a:pt x="36" y="102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57" y="110"/>
                      <a:pt x="57" y="110"/>
                      <a:pt x="57" y="110"/>
                    </a:cubicBezTo>
                    <a:cubicBezTo>
                      <a:pt x="65" y="112"/>
                      <a:pt x="74" y="113"/>
                      <a:pt x="83" y="113"/>
                    </a:cubicBezTo>
                    <a:cubicBezTo>
                      <a:pt x="128" y="113"/>
                      <a:pt x="165" y="87"/>
                      <a:pt x="165" y="56"/>
                    </a:cubicBezTo>
                    <a:cubicBezTo>
                      <a:pt x="165" y="25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888692" y="4268760"/>
            <a:ext cx="346888" cy="402389"/>
            <a:chOff x="4172071" y="3884617"/>
            <a:chExt cx="452438" cy="524828"/>
          </a:xfrm>
        </p:grpSpPr>
        <p:sp>
          <p:nvSpPr>
            <p:cNvPr id="46" name="六边形 45"/>
            <p:cNvSpPr/>
            <p:nvPr/>
          </p:nvSpPr>
          <p:spPr>
            <a:xfrm rot="16200000">
              <a:off x="4135876" y="3920812"/>
              <a:ext cx="524828" cy="452438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>
                <a:solidFill>
                  <a:prstClr val="white"/>
                </a:solidFill>
              </a:endParaRPr>
            </a:p>
          </p:txBody>
        </p:sp>
        <p:grpSp>
          <p:nvGrpSpPr>
            <p:cNvPr id="47" name="Group 11"/>
            <p:cNvGrpSpPr>
              <a:grpSpLocks noChangeAspect="1"/>
            </p:cNvGrpSpPr>
            <p:nvPr/>
          </p:nvGrpSpPr>
          <p:grpSpPr bwMode="auto">
            <a:xfrm>
              <a:off x="4256444" y="4013642"/>
              <a:ext cx="306915" cy="266775"/>
              <a:chOff x="4838" y="1902"/>
              <a:chExt cx="497" cy="432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Freeform 12"/>
              <p:cNvSpPr>
                <a:spLocks noEditPoints="1"/>
              </p:cNvSpPr>
              <p:nvPr/>
            </p:nvSpPr>
            <p:spPr bwMode="auto">
              <a:xfrm>
                <a:off x="5001" y="1999"/>
                <a:ext cx="334" cy="335"/>
              </a:xfrm>
              <a:custGeom>
                <a:avLst/>
                <a:gdLst>
                  <a:gd name="T0" fmla="*/ 9 w 80"/>
                  <a:gd name="T1" fmla="*/ 19 h 80"/>
                  <a:gd name="T2" fmla="*/ 10 w 80"/>
                  <a:gd name="T3" fmla="*/ 26 h 80"/>
                  <a:gd name="T4" fmla="*/ 5 w 80"/>
                  <a:gd name="T5" fmla="*/ 27 h 80"/>
                  <a:gd name="T6" fmla="*/ 0 w 80"/>
                  <a:gd name="T7" fmla="*/ 31 h 80"/>
                  <a:gd name="T8" fmla="*/ 3 w 80"/>
                  <a:gd name="T9" fmla="*/ 37 h 80"/>
                  <a:gd name="T10" fmla="*/ 7 w 80"/>
                  <a:gd name="T11" fmla="*/ 42 h 80"/>
                  <a:gd name="T12" fmla="*/ 3 w 80"/>
                  <a:gd name="T13" fmla="*/ 46 h 80"/>
                  <a:gd name="T14" fmla="*/ 1 w 80"/>
                  <a:gd name="T15" fmla="*/ 52 h 80"/>
                  <a:gd name="T16" fmla="*/ 7 w 80"/>
                  <a:gd name="T17" fmla="*/ 56 h 80"/>
                  <a:gd name="T18" fmla="*/ 11 w 80"/>
                  <a:gd name="T19" fmla="*/ 57 h 80"/>
                  <a:gd name="T20" fmla="*/ 11 w 80"/>
                  <a:gd name="T21" fmla="*/ 63 h 80"/>
                  <a:gd name="T22" fmla="*/ 13 w 80"/>
                  <a:gd name="T23" fmla="*/ 70 h 80"/>
                  <a:gd name="T24" fmla="*/ 19 w 80"/>
                  <a:gd name="T25" fmla="*/ 70 h 80"/>
                  <a:gd name="T26" fmla="*/ 25 w 80"/>
                  <a:gd name="T27" fmla="*/ 70 h 80"/>
                  <a:gd name="T28" fmla="*/ 27 w 80"/>
                  <a:gd name="T29" fmla="*/ 74 h 80"/>
                  <a:gd name="T30" fmla="*/ 31 w 80"/>
                  <a:gd name="T31" fmla="*/ 79 h 80"/>
                  <a:gd name="T32" fmla="*/ 37 w 80"/>
                  <a:gd name="T33" fmla="*/ 76 h 80"/>
                  <a:gd name="T34" fmla="*/ 42 w 80"/>
                  <a:gd name="T35" fmla="*/ 73 h 80"/>
                  <a:gd name="T36" fmla="*/ 46 w 80"/>
                  <a:gd name="T37" fmla="*/ 76 h 80"/>
                  <a:gd name="T38" fmla="*/ 52 w 80"/>
                  <a:gd name="T39" fmla="*/ 78 h 80"/>
                  <a:gd name="T40" fmla="*/ 56 w 80"/>
                  <a:gd name="T41" fmla="*/ 73 h 80"/>
                  <a:gd name="T42" fmla="*/ 58 w 80"/>
                  <a:gd name="T43" fmla="*/ 67 h 80"/>
                  <a:gd name="T44" fmla="*/ 63 w 80"/>
                  <a:gd name="T45" fmla="*/ 68 h 80"/>
                  <a:gd name="T46" fmla="*/ 69 w 80"/>
                  <a:gd name="T47" fmla="*/ 67 h 80"/>
                  <a:gd name="T48" fmla="*/ 70 w 80"/>
                  <a:gd name="T49" fmla="*/ 60 h 80"/>
                  <a:gd name="T50" fmla="*/ 69 w 80"/>
                  <a:gd name="T51" fmla="*/ 54 h 80"/>
                  <a:gd name="T52" fmla="*/ 74 w 80"/>
                  <a:gd name="T53" fmla="*/ 53 h 80"/>
                  <a:gd name="T54" fmla="*/ 79 w 80"/>
                  <a:gd name="T55" fmla="*/ 48 h 80"/>
                  <a:gd name="T56" fmla="*/ 76 w 80"/>
                  <a:gd name="T57" fmla="*/ 42 h 80"/>
                  <a:gd name="T58" fmla="*/ 72 w 80"/>
                  <a:gd name="T59" fmla="*/ 37 h 80"/>
                  <a:gd name="T60" fmla="*/ 76 w 80"/>
                  <a:gd name="T61" fmla="*/ 34 h 80"/>
                  <a:gd name="T62" fmla="*/ 78 w 80"/>
                  <a:gd name="T63" fmla="*/ 27 h 80"/>
                  <a:gd name="T64" fmla="*/ 73 w 80"/>
                  <a:gd name="T65" fmla="*/ 24 h 80"/>
                  <a:gd name="T66" fmla="*/ 67 w 80"/>
                  <a:gd name="T67" fmla="*/ 21 h 80"/>
                  <a:gd name="T68" fmla="*/ 68 w 80"/>
                  <a:gd name="T69" fmla="*/ 16 h 80"/>
                  <a:gd name="T70" fmla="*/ 67 w 80"/>
                  <a:gd name="T71" fmla="*/ 10 h 80"/>
                  <a:gd name="T72" fmla="*/ 60 w 80"/>
                  <a:gd name="T73" fmla="*/ 9 h 80"/>
                  <a:gd name="T74" fmla="*/ 54 w 80"/>
                  <a:gd name="T75" fmla="*/ 10 h 80"/>
                  <a:gd name="T76" fmla="*/ 52 w 80"/>
                  <a:gd name="T77" fmla="*/ 5 h 80"/>
                  <a:gd name="T78" fmla="*/ 48 w 80"/>
                  <a:gd name="T79" fmla="*/ 0 h 80"/>
                  <a:gd name="T80" fmla="*/ 42 w 80"/>
                  <a:gd name="T81" fmla="*/ 3 h 80"/>
                  <a:gd name="T82" fmla="*/ 37 w 80"/>
                  <a:gd name="T83" fmla="*/ 7 h 80"/>
                  <a:gd name="T84" fmla="*/ 33 w 80"/>
                  <a:gd name="T85" fmla="*/ 3 h 80"/>
                  <a:gd name="T86" fmla="*/ 27 w 80"/>
                  <a:gd name="T87" fmla="*/ 1 h 80"/>
                  <a:gd name="T88" fmla="*/ 23 w 80"/>
                  <a:gd name="T89" fmla="*/ 7 h 80"/>
                  <a:gd name="T90" fmla="*/ 21 w 80"/>
                  <a:gd name="T91" fmla="*/ 13 h 80"/>
                  <a:gd name="T92" fmla="*/ 16 w 80"/>
                  <a:gd name="T93" fmla="*/ 11 h 80"/>
                  <a:gd name="T94" fmla="*/ 10 w 80"/>
                  <a:gd name="T95" fmla="*/ 13 h 80"/>
                  <a:gd name="T96" fmla="*/ 9 w 80"/>
                  <a:gd name="T97" fmla="*/ 19 h 80"/>
                  <a:gd name="T98" fmla="*/ 32 w 80"/>
                  <a:gd name="T99" fmla="*/ 18 h 80"/>
                  <a:gd name="T100" fmla="*/ 62 w 80"/>
                  <a:gd name="T101" fmla="*/ 33 h 80"/>
                  <a:gd name="T102" fmla="*/ 47 w 80"/>
                  <a:gd name="T103" fmla="*/ 62 h 80"/>
                  <a:gd name="T104" fmla="*/ 18 w 80"/>
                  <a:gd name="T105" fmla="*/ 47 h 80"/>
                  <a:gd name="T106" fmla="*/ 32 w 80"/>
                  <a:gd name="T107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0" h="80">
                    <a:moveTo>
                      <a:pt x="9" y="19"/>
                    </a:moveTo>
                    <a:cubicBezTo>
                      <a:pt x="11" y="21"/>
                      <a:pt x="10" y="25"/>
                      <a:pt x="10" y="26"/>
                    </a:cubicBezTo>
                    <a:cubicBezTo>
                      <a:pt x="9" y="27"/>
                      <a:pt x="7" y="27"/>
                      <a:pt x="5" y="27"/>
                    </a:cubicBezTo>
                    <a:cubicBezTo>
                      <a:pt x="3" y="26"/>
                      <a:pt x="1" y="28"/>
                      <a:pt x="0" y="31"/>
                    </a:cubicBezTo>
                    <a:cubicBezTo>
                      <a:pt x="0" y="34"/>
                      <a:pt x="1" y="37"/>
                      <a:pt x="3" y="37"/>
                    </a:cubicBezTo>
                    <a:cubicBezTo>
                      <a:pt x="5" y="38"/>
                      <a:pt x="7" y="41"/>
                      <a:pt x="7" y="42"/>
                    </a:cubicBezTo>
                    <a:cubicBezTo>
                      <a:pt x="7" y="44"/>
                      <a:pt x="5" y="45"/>
                      <a:pt x="3" y="46"/>
                    </a:cubicBezTo>
                    <a:cubicBezTo>
                      <a:pt x="1" y="47"/>
                      <a:pt x="0" y="49"/>
                      <a:pt x="1" y="52"/>
                    </a:cubicBezTo>
                    <a:cubicBezTo>
                      <a:pt x="2" y="55"/>
                      <a:pt x="4" y="57"/>
                      <a:pt x="7" y="56"/>
                    </a:cubicBezTo>
                    <a:cubicBezTo>
                      <a:pt x="9" y="55"/>
                      <a:pt x="11" y="56"/>
                      <a:pt x="11" y="57"/>
                    </a:cubicBezTo>
                    <a:cubicBezTo>
                      <a:pt x="12" y="58"/>
                      <a:pt x="13" y="62"/>
                      <a:pt x="11" y="63"/>
                    </a:cubicBezTo>
                    <a:cubicBezTo>
                      <a:pt x="10" y="65"/>
                      <a:pt x="10" y="68"/>
                      <a:pt x="13" y="70"/>
                    </a:cubicBezTo>
                    <a:cubicBezTo>
                      <a:pt x="15" y="72"/>
                      <a:pt x="18" y="72"/>
                      <a:pt x="19" y="70"/>
                    </a:cubicBezTo>
                    <a:cubicBezTo>
                      <a:pt x="20" y="69"/>
                      <a:pt x="24" y="69"/>
                      <a:pt x="25" y="70"/>
                    </a:cubicBezTo>
                    <a:cubicBezTo>
                      <a:pt x="27" y="70"/>
                      <a:pt x="27" y="72"/>
                      <a:pt x="27" y="74"/>
                    </a:cubicBezTo>
                    <a:cubicBezTo>
                      <a:pt x="26" y="76"/>
                      <a:pt x="28" y="78"/>
                      <a:pt x="31" y="79"/>
                    </a:cubicBezTo>
                    <a:cubicBezTo>
                      <a:pt x="34" y="80"/>
                      <a:pt x="37" y="79"/>
                      <a:pt x="37" y="76"/>
                    </a:cubicBezTo>
                    <a:cubicBezTo>
                      <a:pt x="37" y="74"/>
                      <a:pt x="41" y="73"/>
                      <a:pt x="42" y="73"/>
                    </a:cubicBezTo>
                    <a:cubicBezTo>
                      <a:pt x="43" y="72"/>
                      <a:pt x="45" y="74"/>
                      <a:pt x="46" y="76"/>
                    </a:cubicBezTo>
                    <a:cubicBezTo>
                      <a:pt x="46" y="78"/>
                      <a:pt x="49" y="79"/>
                      <a:pt x="52" y="78"/>
                    </a:cubicBezTo>
                    <a:cubicBezTo>
                      <a:pt x="55" y="77"/>
                      <a:pt x="56" y="75"/>
                      <a:pt x="56" y="73"/>
                    </a:cubicBezTo>
                    <a:cubicBezTo>
                      <a:pt x="55" y="71"/>
                      <a:pt x="57" y="68"/>
                      <a:pt x="58" y="67"/>
                    </a:cubicBezTo>
                    <a:cubicBezTo>
                      <a:pt x="59" y="66"/>
                      <a:pt x="61" y="67"/>
                      <a:pt x="63" y="68"/>
                    </a:cubicBezTo>
                    <a:cubicBezTo>
                      <a:pt x="65" y="70"/>
                      <a:pt x="67" y="69"/>
                      <a:pt x="69" y="67"/>
                    </a:cubicBezTo>
                    <a:cubicBezTo>
                      <a:pt x="71" y="65"/>
                      <a:pt x="72" y="62"/>
                      <a:pt x="70" y="60"/>
                    </a:cubicBezTo>
                    <a:cubicBezTo>
                      <a:pt x="69" y="59"/>
                      <a:pt x="69" y="55"/>
                      <a:pt x="69" y="54"/>
                    </a:cubicBezTo>
                    <a:cubicBezTo>
                      <a:pt x="70" y="53"/>
                      <a:pt x="72" y="52"/>
                      <a:pt x="74" y="53"/>
                    </a:cubicBezTo>
                    <a:cubicBezTo>
                      <a:pt x="76" y="53"/>
                      <a:pt x="78" y="51"/>
                      <a:pt x="79" y="48"/>
                    </a:cubicBezTo>
                    <a:cubicBezTo>
                      <a:pt x="80" y="45"/>
                      <a:pt x="78" y="43"/>
                      <a:pt x="76" y="42"/>
                    </a:cubicBezTo>
                    <a:cubicBezTo>
                      <a:pt x="74" y="42"/>
                      <a:pt x="72" y="38"/>
                      <a:pt x="72" y="37"/>
                    </a:cubicBezTo>
                    <a:cubicBezTo>
                      <a:pt x="72" y="36"/>
                      <a:pt x="74" y="34"/>
                      <a:pt x="76" y="34"/>
                    </a:cubicBezTo>
                    <a:cubicBezTo>
                      <a:pt x="78" y="33"/>
                      <a:pt x="79" y="30"/>
                      <a:pt x="78" y="27"/>
                    </a:cubicBezTo>
                    <a:cubicBezTo>
                      <a:pt x="77" y="25"/>
                      <a:pt x="75" y="23"/>
                      <a:pt x="73" y="24"/>
                    </a:cubicBezTo>
                    <a:cubicBezTo>
                      <a:pt x="71" y="24"/>
                      <a:pt x="67" y="22"/>
                      <a:pt x="67" y="21"/>
                    </a:cubicBezTo>
                    <a:cubicBezTo>
                      <a:pt x="66" y="20"/>
                      <a:pt x="66" y="18"/>
                      <a:pt x="68" y="16"/>
                    </a:cubicBezTo>
                    <a:cubicBezTo>
                      <a:pt x="69" y="15"/>
                      <a:pt x="69" y="12"/>
                      <a:pt x="67" y="10"/>
                    </a:cubicBezTo>
                    <a:cubicBezTo>
                      <a:pt x="64" y="8"/>
                      <a:pt x="61" y="8"/>
                      <a:pt x="60" y="9"/>
                    </a:cubicBezTo>
                    <a:cubicBezTo>
                      <a:pt x="59" y="11"/>
                      <a:pt x="55" y="10"/>
                      <a:pt x="54" y="10"/>
                    </a:cubicBezTo>
                    <a:cubicBezTo>
                      <a:pt x="52" y="9"/>
                      <a:pt x="52" y="7"/>
                      <a:pt x="52" y="5"/>
                    </a:cubicBezTo>
                    <a:cubicBezTo>
                      <a:pt x="53" y="3"/>
                      <a:pt x="51" y="1"/>
                      <a:pt x="48" y="0"/>
                    </a:cubicBezTo>
                    <a:cubicBezTo>
                      <a:pt x="45" y="0"/>
                      <a:pt x="42" y="1"/>
                      <a:pt x="42" y="3"/>
                    </a:cubicBezTo>
                    <a:cubicBezTo>
                      <a:pt x="42" y="5"/>
                      <a:pt x="38" y="7"/>
                      <a:pt x="37" y="7"/>
                    </a:cubicBezTo>
                    <a:cubicBezTo>
                      <a:pt x="36" y="7"/>
                      <a:pt x="34" y="5"/>
                      <a:pt x="33" y="3"/>
                    </a:cubicBezTo>
                    <a:cubicBezTo>
                      <a:pt x="33" y="1"/>
                      <a:pt x="30" y="1"/>
                      <a:pt x="27" y="1"/>
                    </a:cubicBezTo>
                    <a:cubicBezTo>
                      <a:pt x="24" y="2"/>
                      <a:pt x="23" y="5"/>
                      <a:pt x="23" y="7"/>
                    </a:cubicBezTo>
                    <a:cubicBezTo>
                      <a:pt x="24" y="9"/>
                      <a:pt x="22" y="12"/>
                      <a:pt x="21" y="13"/>
                    </a:cubicBezTo>
                    <a:cubicBezTo>
                      <a:pt x="20" y="13"/>
                      <a:pt x="18" y="13"/>
                      <a:pt x="16" y="11"/>
                    </a:cubicBezTo>
                    <a:cubicBezTo>
                      <a:pt x="15" y="10"/>
                      <a:pt x="12" y="11"/>
                      <a:pt x="10" y="13"/>
                    </a:cubicBezTo>
                    <a:cubicBezTo>
                      <a:pt x="8" y="15"/>
                      <a:pt x="7" y="18"/>
                      <a:pt x="9" y="19"/>
                    </a:cubicBezTo>
                    <a:close/>
                    <a:moveTo>
                      <a:pt x="32" y="18"/>
                    </a:moveTo>
                    <a:cubicBezTo>
                      <a:pt x="45" y="14"/>
                      <a:pt x="58" y="21"/>
                      <a:pt x="62" y="33"/>
                    </a:cubicBezTo>
                    <a:cubicBezTo>
                      <a:pt x="65" y="45"/>
                      <a:pt x="59" y="58"/>
                      <a:pt x="47" y="62"/>
                    </a:cubicBezTo>
                    <a:cubicBezTo>
                      <a:pt x="34" y="66"/>
                      <a:pt x="21" y="59"/>
                      <a:pt x="18" y="47"/>
                    </a:cubicBezTo>
                    <a:cubicBezTo>
                      <a:pt x="14" y="35"/>
                      <a:pt x="20" y="22"/>
                      <a:pt x="3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/>
              </a:p>
            </p:txBody>
          </p:sp>
          <p:sp>
            <p:nvSpPr>
              <p:cNvPr id="49" name="Freeform 13"/>
              <p:cNvSpPr>
                <a:spLocks noEditPoints="1"/>
              </p:cNvSpPr>
              <p:nvPr/>
            </p:nvSpPr>
            <p:spPr bwMode="auto">
              <a:xfrm>
                <a:off x="4838" y="1902"/>
                <a:ext cx="217" cy="214"/>
              </a:xfrm>
              <a:custGeom>
                <a:avLst/>
                <a:gdLst>
                  <a:gd name="T0" fmla="*/ 6 w 52"/>
                  <a:gd name="T1" fmla="*/ 12 h 51"/>
                  <a:gd name="T2" fmla="*/ 7 w 52"/>
                  <a:gd name="T3" fmla="*/ 16 h 51"/>
                  <a:gd name="T4" fmla="*/ 4 w 52"/>
                  <a:gd name="T5" fmla="*/ 17 h 51"/>
                  <a:gd name="T6" fmla="*/ 1 w 52"/>
                  <a:gd name="T7" fmla="*/ 20 h 51"/>
                  <a:gd name="T8" fmla="*/ 3 w 52"/>
                  <a:gd name="T9" fmla="*/ 24 h 51"/>
                  <a:gd name="T10" fmla="*/ 5 w 52"/>
                  <a:gd name="T11" fmla="*/ 27 h 51"/>
                  <a:gd name="T12" fmla="*/ 3 w 52"/>
                  <a:gd name="T13" fmla="*/ 29 h 51"/>
                  <a:gd name="T14" fmla="*/ 1 w 52"/>
                  <a:gd name="T15" fmla="*/ 33 h 51"/>
                  <a:gd name="T16" fmla="*/ 5 w 52"/>
                  <a:gd name="T17" fmla="*/ 36 h 51"/>
                  <a:gd name="T18" fmla="*/ 8 w 52"/>
                  <a:gd name="T19" fmla="*/ 36 h 51"/>
                  <a:gd name="T20" fmla="*/ 8 w 52"/>
                  <a:gd name="T21" fmla="*/ 41 h 51"/>
                  <a:gd name="T22" fmla="*/ 9 w 52"/>
                  <a:gd name="T23" fmla="*/ 45 h 51"/>
                  <a:gd name="T24" fmla="*/ 13 w 52"/>
                  <a:gd name="T25" fmla="*/ 45 h 51"/>
                  <a:gd name="T26" fmla="*/ 17 w 52"/>
                  <a:gd name="T27" fmla="*/ 45 h 51"/>
                  <a:gd name="T28" fmla="*/ 18 w 52"/>
                  <a:gd name="T29" fmla="*/ 48 h 51"/>
                  <a:gd name="T30" fmla="*/ 21 w 52"/>
                  <a:gd name="T31" fmla="*/ 51 h 51"/>
                  <a:gd name="T32" fmla="*/ 25 w 52"/>
                  <a:gd name="T33" fmla="*/ 49 h 51"/>
                  <a:gd name="T34" fmla="*/ 28 w 52"/>
                  <a:gd name="T35" fmla="*/ 47 h 51"/>
                  <a:gd name="T36" fmla="*/ 30 w 52"/>
                  <a:gd name="T37" fmla="*/ 49 h 51"/>
                  <a:gd name="T38" fmla="*/ 34 w 52"/>
                  <a:gd name="T39" fmla="*/ 50 h 51"/>
                  <a:gd name="T40" fmla="*/ 37 w 52"/>
                  <a:gd name="T41" fmla="*/ 47 h 51"/>
                  <a:gd name="T42" fmla="*/ 38 w 52"/>
                  <a:gd name="T43" fmla="*/ 43 h 51"/>
                  <a:gd name="T44" fmla="*/ 41 w 52"/>
                  <a:gd name="T45" fmla="*/ 44 h 51"/>
                  <a:gd name="T46" fmla="*/ 45 w 52"/>
                  <a:gd name="T47" fmla="*/ 43 h 51"/>
                  <a:gd name="T48" fmla="*/ 46 w 52"/>
                  <a:gd name="T49" fmla="*/ 39 h 51"/>
                  <a:gd name="T50" fmla="*/ 45 w 52"/>
                  <a:gd name="T51" fmla="*/ 35 h 51"/>
                  <a:gd name="T52" fmla="*/ 48 w 52"/>
                  <a:gd name="T53" fmla="*/ 34 h 51"/>
                  <a:gd name="T54" fmla="*/ 51 w 52"/>
                  <a:gd name="T55" fmla="*/ 31 h 51"/>
                  <a:gd name="T56" fmla="*/ 50 w 52"/>
                  <a:gd name="T57" fmla="*/ 27 h 51"/>
                  <a:gd name="T58" fmla="*/ 47 w 52"/>
                  <a:gd name="T59" fmla="*/ 24 h 51"/>
                  <a:gd name="T60" fmla="*/ 49 w 52"/>
                  <a:gd name="T61" fmla="*/ 22 h 51"/>
                  <a:gd name="T62" fmla="*/ 51 w 52"/>
                  <a:gd name="T63" fmla="*/ 18 h 51"/>
                  <a:gd name="T64" fmla="*/ 47 w 52"/>
                  <a:gd name="T65" fmla="*/ 15 h 51"/>
                  <a:gd name="T66" fmla="*/ 44 w 52"/>
                  <a:gd name="T67" fmla="*/ 13 h 51"/>
                  <a:gd name="T68" fmla="*/ 44 w 52"/>
                  <a:gd name="T69" fmla="*/ 10 h 51"/>
                  <a:gd name="T70" fmla="*/ 43 w 52"/>
                  <a:gd name="T71" fmla="*/ 6 h 51"/>
                  <a:gd name="T72" fmla="*/ 39 w 52"/>
                  <a:gd name="T73" fmla="*/ 6 h 51"/>
                  <a:gd name="T74" fmla="*/ 35 w 52"/>
                  <a:gd name="T75" fmla="*/ 6 h 51"/>
                  <a:gd name="T76" fmla="*/ 34 w 52"/>
                  <a:gd name="T77" fmla="*/ 3 h 51"/>
                  <a:gd name="T78" fmla="*/ 32 w 52"/>
                  <a:gd name="T79" fmla="*/ 0 h 51"/>
                  <a:gd name="T80" fmla="*/ 28 w 52"/>
                  <a:gd name="T81" fmla="*/ 2 h 51"/>
                  <a:gd name="T82" fmla="*/ 24 w 52"/>
                  <a:gd name="T83" fmla="*/ 4 h 51"/>
                  <a:gd name="T84" fmla="*/ 22 w 52"/>
                  <a:gd name="T85" fmla="*/ 2 h 51"/>
                  <a:gd name="T86" fmla="*/ 18 w 52"/>
                  <a:gd name="T87" fmla="*/ 1 h 51"/>
                  <a:gd name="T88" fmla="*/ 16 w 52"/>
                  <a:gd name="T89" fmla="*/ 4 h 51"/>
                  <a:gd name="T90" fmla="*/ 14 w 52"/>
                  <a:gd name="T91" fmla="*/ 8 h 51"/>
                  <a:gd name="T92" fmla="*/ 11 w 52"/>
                  <a:gd name="T93" fmla="*/ 7 h 51"/>
                  <a:gd name="T94" fmla="*/ 7 w 52"/>
                  <a:gd name="T95" fmla="*/ 8 h 51"/>
                  <a:gd name="T96" fmla="*/ 6 w 52"/>
                  <a:gd name="T97" fmla="*/ 12 h 51"/>
                  <a:gd name="T98" fmla="*/ 22 w 52"/>
                  <a:gd name="T99" fmla="*/ 11 h 51"/>
                  <a:gd name="T100" fmla="*/ 40 w 52"/>
                  <a:gd name="T101" fmla="*/ 21 h 51"/>
                  <a:gd name="T102" fmla="*/ 31 w 52"/>
                  <a:gd name="T103" fmla="*/ 40 h 51"/>
                  <a:gd name="T104" fmla="*/ 12 w 52"/>
                  <a:gd name="T105" fmla="*/ 30 h 51"/>
                  <a:gd name="T106" fmla="*/ 22 w 52"/>
                  <a:gd name="T107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2" h="51">
                    <a:moveTo>
                      <a:pt x="6" y="12"/>
                    </a:moveTo>
                    <a:cubicBezTo>
                      <a:pt x="7" y="13"/>
                      <a:pt x="7" y="16"/>
                      <a:pt x="7" y="16"/>
                    </a:cubicBezTo>
                    <a:cubicBezTo>
                      <a:pt x="7" y="17"/>
                      <a:pt x="5" y="18"/>
                      <a:pt x="4" y="17"/>
                    </a:cubicBezTo>
                    <a:cubicBezTo>
                      <a:pt x="3" y="17"/>
                      <a:pt x="1" y="18"/>
                      <a:pt x="1" y="20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4" y="24"/>
                      <a:pt x="5" y="26"/>
                      <a:pt x="5" y="27"/>
                    </a:cubicBezTo>
                    <a:cubicBezTo>
                      <a:pt x="5" y="28"/>
                      <a:pt x="4" y="29"/>
                      <a:pt x="3" y="29"/>
                    </a:cubicBezTo>
                    <a:cubicBezTo>
                      <a:pt x="1" y="30"/>
                      <a:pt x="1" y="32"/>
                      <a:pt x="1" y="33"/>
                    </a:cubicBezTo>
                    <a:cubicBezTo>
                      <a:pt x="2" y="35"/>
                      <a:pt x="4" y="36"/>
                      <a:pt x="5" y="36"/>
                    </a:cubicBezTo>
                    <a:cubicBezTo>
                      <a:pt x="6" y="36"/>
                      <a:pt x="8" y="36"/>
                      <a:pt x="8" y="36"/>
                    </a:cubicBezTo>
                    <a:cubicBezTo>
                      <a:pt x="8" y="37"/>
                      <a:pt x="9" y="40"/>
                      <a:pt x="8" y="41"/>
                    </a:cubicBezTo>
                    <a:cubicBezTo>
                      <a:pt x="7" y="42"/>
                      <a:pt x="7" y="43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4" y="44"/>
                      <a:pt x="16" y="44"/>
                      <a:pt x="17" y="45"/>
                    </a:cubicBezTo>
                    <a:cubicBezTo>
                      <a:pt x="18" y="45"/>
                      <a:pt x="18" y="46"/>
                      <a:pt x="18" y="48"/>
                    </a:cubicBezTo>
                    <a:cubicBezTo>
                      <a:pt x="18" y="49"/>
                      <a:pt x="19" y="50"/>
                      <a:pt x="21" y="51"/>
                    </a:cubicBezTo>
                    <a:cubicBezTo>
                      <a:pt x="22" y="51"/>
                      <a:pt x="24" y="50"/>
                      <a:pt x="25" y="49"/>
                    </a:cubicBezTo>
                    <a:cubicBezTo>
                      <a:pt x="25" y="48"/>
                      <a:pt x="27" y="47"/>
                      <a:pt x="28" y="47"/>
                    </a:cubicBezTo>
                    <a:cubicBezTo>
                      <a:pt x="29" y="47"/>
                      <a:pt x="30" y="48"/>
                      <a:pt x="30" y="49"/>
                    </a:cubicBezTo>
                    <a:cubicBezTo>
                      <a:pt x="30" y="50"/>
                      <a:pt x="32" y="51"/>
                      <a:pt x="34" y="50"/>
                    </a:cubicBezTo>
                    <a:cubicBezTo>
                      <a:pt x="36" y="50"/>
                      <a:pt x="37" y="48"/>
                      <a:pt x="37" y="47"/>
                    </a:cubicBezTo>
                    <a:cubicBezTo>
                      <a:pt x="36" y="45"/>
                      <a:pt x="38" y="43"/>
                      <a:pt x="38" y="43"/>
                    </a:cubicBezTo>
                    <a:cubicBezTo>
                      <a:pt x="39" y="42"/>
                      <a:pt x="40" y="43"/>
                      <a:pt x="41" y="44"/>
                    </a:cubicBezTo>
                    <a:cubicBezTo>
                      <a:pt x="42" y="45"/>
                      <a:pt x="44" y="44"/>
                      <a:pt x="45" y="43"/>
                    </a:cubicBezTo>
                    <a:cubicBezTo>
                      <a:pt x="47" y="42"/>
                      <a:pt x="47" y="40"/>
                      <a:pt x="46" y="39"/>
                    </a:cubicBezTo>
                    <a:cubicBezTo>
                      <a:pt x="45" y="38"/>
                      <a:pt x="45" y="35"/>
                      <a:pt x="45" y="35"/>
                    </a:cubicBezTo>
                    <a:cubicBezTo>
                      <a:pt x="46" y="34"/>
                      <a:pt x="47" y="34"/>
                      <a:pt x="48" y="34"/>
                    </a:cubicBezTo>
                    <a:cubicBezTo>
                      <a:pt x="50" y="34"/>
                      <a:pt x="51" y="33"/>
                      <a:pt x="51" y="31"/>
                    </a:cubicBezTo>
                    <a:cubicBezTo>
                      <a:pt x="52" y="29"/>
                      <a:pt x="51" y="27"/>
                      <a:pt x="50" y="27"/>
                    </a:cubicBezTo>
                    <a:cubicBezTo>
                      <a:pt x="48" y="27"/>
                      <a:pt x="47" y="25"/>
                      <a:pt x="47" y="24"/>
                    </a:cubicBezTo>
                    <a:cubicBezTo>
                      <a:pt x="47" y="23"/>
                      <a:pt x="48" y="22"/>
                      <a:pt x="49" y="22"/>
                    </a:cubicBezTo>
                    <a:cubicBezTo>
                      <a:pt x="51" y="21"/>
                      <a:pt x="51" y="19"/>
                      <a:pt x="51" y="18"/>
                    </a:cubicBezTo>
                    <a:cubicBezTo>
                      <a:pt x="50" y="16"/>
                      <a:pt x="49" y="15"/>
                      <a:pt x="47" y="15"/>
                    </a:cubicBezTo>
                    <a:cubicBezTo>
                      <a:pt x="46" y="16"/>
                      <a:pt x="44" y="14"/>
                      <a:pt x="44" y="13"/>
                    </a:cubicBezTo>
                    <a:cubicBezTo>
                      <a:pt x="43" y="13"/>
                      <a:pt x="43" y="11"/>
                      <a:pt x="44" y="10"/>
                    </a:cubicBezTo>
                    <a:cubicBezTo>
                      <a:pt x="45" y="9"/>
                      <a:pt x="45" y="8"/>
                      <a:pt x="43" y="6"/>
                    </a:cubicBezTo>
                    <a:cubicBezTo>
                      <a:pt x="42" y="5"/>
                      <a:pt x="40" y="5"/>
                      <a:pt x="39" y="6"/>
                    </a:cubicBezTo>
                    <a:cubicBezTo>
                      <a:pt x="38" y="7"/>
                      <a:pt x="36" y="7"/>
                      <a:pt x="35" y="6"/>
                    </a:cubicBezTo>
                    <a:cubicBezTo>
                      <a:pt x="34" y="6"/>
                      <a:pt x="34" y="5"/>
                      <a:pt x="34" y="3"/>
                    </a:cubicBezTo>
                    <a:cubicBezTo>
                      <a:pt x="35" y="2"/>
                      <a:pt x="33" y="1"/>
                      <a:pt x="32" y="0"/>
                    </a:cubicBezTo>
                    <a:cubicBezTo>
                      <a:pt x="30" y="0"/>
                      <a:pt x="28" y="1"/>
                      <a:pt x="28" y="2"/>
                    </a:cubicBezTo>
                    <a:cubicBezTo>
                      <a:pt x="27" y="3"/>
                      <a:pt x="25" y="4"/>
                      <a:pt x="24" y="4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2" y="1"/>
                      <a:pt x="20" y="0"/>
                      <a:pt x="18" y="1"/>
                    </a:cubicBezTo>
                    <a:cubicBezTo>
                      <a:pt x="16" y="1"/>
                      <a:pt x="15" y="3"/>
                      <a:pt x="16" y="4"/>
                    </a:cubicBezTo>
                    <a:cubicBezTo>
                      <a:pt x="16" y="6"/>
                      <a:pt x="15" y="8"/>
                      <a:pt x="14" y="8"/>
                    </a:cubicBezTo>
                    <a:cubicBezTo>
                      <a:pt x="13" y="9"/>
                      <a:pt x="12" y="8"/>
                      <a:pt x="11" y="7"/>
                    </a:cubicBezTo>
                    <a:cubicBezTo>
                      <a:pt x="10" y="6"/>
                      <a:pt x="8" y="7"/>
                      <a:pt x="7" y="8"/>
                    </a:cubicBezTo>
                    <a:cubicBezTo>
                      <a:pt x="6" y="10"/>
                      <a:pt x="5" y="11"/>
                      <a:pt x="6" y="12"/>
                    </a:cubicBezTo>
                    <a:close/>
                    <a:moveTo>
                      <a:pt x="22" y="11"/>
                    </a:moveTo>
                    <a:cubicBezTo>
                      <a:pt x="29" y="9"/>
                      <a:pt x="38" y="13"/>
                      <a:pt x="40" y="21"/>
                    </a:cubicBezTo>
                    <a:cubicBezTo>
                      <a:pt x="43" y="29"/>
                      <a:pt x="38" y="37"/>
                      <a:pt x="31" y="40"/>
                    </a:cubicBezTo>
                    <a:cubicBezTo>
                      <a:pt x="23" y="42"/>
                      <a:pt x="14" y="38"/>
                      <a:pt x="12" y="30"/>
                    </a:cubicBezTo>
                    <a:cubicBezTo>
                      <a:pt x="9" y="22"/>
                      <a:pt x="14" y="14"/>
                      <a:pt x="2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/>
              </a:p>
            </p:txBody>
          </p:sp>
          <p:sp>
            <p:nvSpPr>
              <p:cNvPr id="50" name="Freeform 14"/>
              <p:cNvSpPr>
                <a:spLocks noEditPoints="1"/>
              </p:cNvSpPr>
              <p:nvPr/>
            </p:nvSpPr>
            <p:spPr bwMode="auto">
              <a:xfrm>
                <a:off x="4842" y="2116"/>
                <a:ext cx="163" cy="168"/>
              </a:xfrm>
              <a:custGeom>
                <a:avLst/>
                <a:gdLst>
                  <a:gd name="T0" fmla="*/ 4 w 39"/>
                  <a:gd name="T1" fmla="*/ 10 h 40"/>
                  <a:gd name="T2" fmla="*/ 5 w 39"/>
                  <a:gd name="T3" fmla="*/ 13 h 40"/>
                  <a:gd name="T4" fmla="*/ 2 w 39"/>
                  <a:gd name="T5" fmla="*/ 13 h 40"/>
                  <a:gd name="T6" fmla="*/ 0 w 39"/>
                  <a:gd name="T7" fmla="*/ 16 h 40"/>
                  <a:gd name="T8" fmla="*/ 1 w 39"/>
                  <a:gd name="T9" fmla="*/ 19 h 40"/>
                  <a:gd name="T10" fmla="*/ 3 w 39"/>
                  <a:gd name="T11" fmla="*/ 21 h 40"/>
                  <a:gd name="T12" fmla="*/ 2 w 39"/>
                  <a:gd name="T13" fmla="*/ 23 h 40"/>
                  <a:gd name="T14" fmla="*/ 1 w 39"/>
                  <a:gd name="T15" fmla="*/ 26 h 40"/>
                  <a:gd name="T16" fmla="*/ 3 w 39"/>
                  <a:gd name="T17" fmla="*/ 28 h 40"/>
                  <a:gd name="T18" fmla="*/ 5 w 39"/>
                  <a:gd name="T19" fmla="*/ 28 h 40"/>
                  <a:gd name="T20" fmla="*/ 5 w 39"/>
                  <a:gd name="T21" fmla="*/ 31 h 40"/>
                  <a:gd name="T22" fmla="*/ 6 w 39"/>
                  <a:gd name="T23" fmla="*/ 35 h 40"/>
                  <a:gd name="T24" fmla="*/ 9 w 39"/>
                  <a:gd name="T25" fmla="*/ 35 h 40"/>
                  <a:gd name="T26" fmla="*/ 13 w 39"/>
                  <a:gd name="T27" fmla="*/ 34 h 40"/>
                  <a:gd name="T28" fmla="*/ 13 w 39"/>
                  <a:gd name="T29" fmla="*/ 37 h 40"/>
                  <a:gd name="T30" fmla="*/ 15 w 39"/>
                  <a:gd name="T31" fmla="*/ 39 h 40"/>
                  <a:gd name="T32" fmla="*/ 18 w 39"/>
                  <a:gd name="T33" fmla="*/ 38 h 40"/>
                  <a:gd name="T34" fmla="*/ 21 w 39"/>
                  <a:gd name="T35" fmla="*/ 36 h 40"/>
                  <a:gd name="T36" fmla="*/ 22 w 39"/>
                  <a:gd name="T37" fmla="*/ 38 h 40"/>
                  <a:gd name="T38" fmla="*/ 26 w 39"/>
                  <a:gd name="T39" fmla="*/ 39 h 40"/>
                  <a:gd name="T40" fmla="*/ 27 w 39"/>
                  <a:gd name="T41" fmla="*/ 36 h 40"/>
                  <a:gd name="T42" fmla="*/ 29 w 39"/>
                  <a:gd name="T43" fmla="*/ 33 h 40"/>
                  <a:gd name="T44" fmla="*/ 31 w 39"/>
                  <a:gd name="T45" fmla="*/ 34 h 40"/>
                  <a:gd name="T46" fmla="*/ 34 w 39"/>
                  <a:gd name="T47" fmla="*/ 33 h 40"/>
                  <a:gd name="T48" fmla="*/ 35 w 39"/>
                  <a:gd name="T49" fmla="*/ 30 h 40"/>
                  <a:gd name="T50" fmla="*/ 34 w 39"/>
                  <a:gd name="T51" fmla="*/ 27 h 40"/>
                  <a:gd name="T52" fmla="*/ 36 w 39"/>
                  <a:gd name="T53" fmla="*/ 26 h 40"/>
                  <a:gd name="T54" fmla="*/ 39 w 39"/>
                  <a:gd name="T55" fmla="*/ 24 h 40"/>
                  <a:gd name="T56" fmla="*/ 38 w 39"/>
                  <a:gd name="T57" fmla="*/ 21 h 40"/>
                  <a:gd name="T58" fmla="*/ 36 w 39"/>
                  <a:gd name="T59" fmla="*/ 18 h 40"/>
                  <a:gd name="T60" fmla="*/ 37 w 39"/>
                  <a:gd name="T61" fmla="*/ 17 h 40"/>
                  <a:gd name="T62" fmla="*/ 38 w 39"/>
                  <a:gd name="T63" fmla="*/ 14 h 40"/>
                  <a:gd name="T64" fmla="*/ 36 w 39"/>
                  <a:gd name="T65" fmla="*/ 12 h 40"/>
                  <a:gd name="T66" fmla="*/ 33 w 39"/>
                  <a:gd name="T67" fmla="*/ 10 h 40"/>
                  <a:gd name="T68" fmla="*/ 33 w 39"/>
                  <a:gd name="T69" fmla="*/ 8 h 40"/>
                  <a:gd name="T70" fmla="*/ 33 w 39"/>
                  <a:gd name="T71" fmla="*/ 5 h 40"/>
                  <a:gd name="T72" fmla="*/ 30 w 39"/>
                  <a:gd name="T73" fmla="*/ 5 h 40"/>
                  <a:gd name="T74" fmla="*/ 26 w 39"/>
                  <a:gd name="T75" fmla="*/ 5 h 40"/>
                  <a:gd name="T76" fmla="*/ 26 w 39"/>
                  <a:gd name="T77" fmla="*/ 3 h 40"/>
                  <a:gd name="T78" fmla="*/ 24 w 39"/>
                  <a:gd name="T79" fmla="*/ 0 h 40"/>
                  <a:gd name="T80" fmla="*/ 21 w 39"/>
                  <a:gd name="T81" fmla="*/ 2 h 40"/>
                  <a:gd name="T82" fmla="*/ 18 w 39"/>
                  <a:gd name="T83" fmla="*/ 4 h 40"/>
                  <a:gd name="T84" fmla="*/ 16 w 39"/>
                  <a:gd name="T85" fmla="*/ 2 h 40"/>
                  <a:gd name="T86" fmla="*/ 13 w 39"/>
                  <a:gd name="T87" fmla="*/ 1 h 40"/>
                  <a:gd name="T88" fmla="*/ 11 w 39"/>
                  <a:gd name="T89" fmla="*/ 3 h 40"/>
                  <a:gd name="T90" fmla="*/ 10 w 39"/>
                  <a:gd name="T91" fmla="*/ 6 h 40"/>
                  <a:gd name="T92" fmla="*/ 8 w 39"/>
                  <a:gd name="T93" fmla="*/ 6 h 40"/>
                  <a:gd name="T94" fmla="*/ 5 w 39"/>
                  <a:gd name="T95" fmla="*/ 6 h 40"/>
                  <a:gd name="T96" fmla="*/ 4 w 39"/>
                  <a:gd name="T97" fmla="*/ 10 h 40"/>
                  <a:gd name="T98" fmla="*/ 16 w 39"/>
                  <a:gd name="T99" fmla="*/ 9 h 40"/>
                  <a:gd name="T100" fmla="*/ 30 w 39"/>
                  <a:gd name="T101" fmla="*/ 16 h 40"/>
                  <a:gd name="T102" fmla="*/ 23 w 39"/>
                  <a:gd name="T103" fmla="*/ 31 h 40"/>
                  <a:gd name="T104" fmla="*/ 9 w 39"/>
                  <a:gd name="T105" fmla="*/ 23 h 40"/>
                  <a:gd name="T106" fmla="*/ 16 w 39"/>
                  <a:gd name="T10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" h="40">
                    <a:moveTo>
                      <a:pt x="4" y="10"/>
                    </a:moveTo>
                    <a:cubicBezTo>
                      <a:pt x="5" y="10"/>
                      <a:pt x="5" y="12"/>
                      <a:pt x="5" y="13"/>
                    </a:cubicBezTo>
                    <a:cubicBezTo>
                      <a:pt x="4" y="13"/>
                      <a:pt x="3" y="14"/>
                      <a:pt x="2" y="13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2" y="19"/>
                      <a:pt x="3" y="20"/>
                      <a:pt x="3" y="21"/>
                    </a:cubicBezTo>
                    <a:cubicBezTo>
                      <a:pt x="3" y="22"/>
                      <a:pt x="3" y="22"/>
                      <a:pt x="2" y="23"/>
                    </a:cubicBezTo>
                    <a:cubicBezTo>
                      <a:pt x="1" y="23"/>
                      <a:pt x="0" y="24"/>
                      <a:pt x="1" y="26"/>
                    </a:cubicBezTo>
                    <a:cubicBezTo>
                      <a:pt x="1" y="27"/>
                      <a:pt x="2" y="28"/>
                      <a:pt x="3" y="28"/>
                    </a:cubicBezTo>
                    <a:cubicBezTo>
                      <a:pt x="4" y="27"/>
                      <a:pt x="5" y="28"/>
                      <a:pt x="5" y="28"/>
                    </a:cubicBezTo>
                    <a:cubicBezTo>
                      <a:pt x="6" y="29"/>
                      <a:pt x="6" y="31"/>
                      <a:pt x="5" y="31"/>
                    </a:cubicBezTo>
                    <a:cubicBezTo>
                      <a:pt x="5" y="32"/>
                      <a:pt x="5" y="34"/>
                      <a:pt x="6" y="35"/>
                    </a:cubicBezTo>
                    <a:cubicBezTo>
                      <a:pt x="7" y="35"/>
                      <a:pt x="9" y="36"/>
                      <a:pt x="9" y="35"/>
                    </a:cubicBezTo>
                    <a:cubicBezTo>
                      <a:pt x="10" y="34"/>
                      <a:pt x="12" y="34"/>
                      <a:pt x="13" y="34"/>
                    </a:cubicBezTo>
                    <a:cubicBezTo>
                      <a:pt x="13" y="35"/>
                      <a:pt x="13" y="36"/>
                      <a:pt x="13" y="37"/>
                    </a:cubicBezTo>
                    <a:cubicBezTo>
                      <a:pt x="13" y="38"/>
                      <a:pt x="14" y="39"/>
                      <a:pt x="15" y="39"/>
                    </a:cubicBezTo>
                    <a:cubicBezTo>
                      <a:pt x="17" y="40"/>
                      <a:pt x="18" y="39"/>
                      <a:pt x="18" y="38"/>
                    </a:cubicBezTo>
                    <a:cubicBezTo>
                      <a:pt x="18" y="37"/>
                      <a:pt x="20" y="36"/>
                      <a:pt x="21" y="36"/>
                    </a:cubicBezTo>
                    <a:cubicBezTo>
                      <a:pt x="21" y="36"/>
                      <a:pt x="22" y="37"/>
                      <a:pt x="22" y="38"/>
                    </a:cubicBezTo>
                    <a:cubicBezTo>
                      <a:pt x="23" y="39"/>
                      <a:pt x="24" y="39"/>
                      <a:pt x="26" y="39"/>
                    </a:cubicBezTo>
                    <a:cubicBezTo>
                      <a:pt x="27" y="38"/>
                      <a:pt x="28" y="37"/>
                      <a:pt x="27" y="36"/>
                    </a:cubicBezTo>
                    <a:cubicBezTo>
                      <a:pt x="27" y="35"/>
                      <a:pt x="28" y="33"/>
                      <a:pt x="29" y="33"/>
                    </a:cubicBezTo>
                    <a:cubicBezTo>
                      <a:pt x="29" y="33"/>
                      <a:pt x="30" y="33"/>
                      <a:pt x="31" y="34"/>
                    </a:cubicBezTo>
                    <a:cubicBezTo>
                      <a:pt x="32" y="34"/>
                      <a:pt x="33" y="34"/>
                      <a:pt x="34" y="33"/>
                    </a:cubicBezTo>
                    <a:cubicBezTo>
                      <a:pt x="35" y="32"/>
                      <a:pt x="35" y="31"/>
                      <a:pt x="35" y="30"/>
                    </a:cubicBezTo>
                    <a:cubicBezTo>
                      <a:pt x="34" y="29"/>
                      <a:pt x="34" y="27"/>
                      <a:pt x="34" y="27"/>
                    </a:cubicBezTo>
                    <a:cubicBezTo>
                      <a:pt x="34" y="26"/>
                      <a:pt x="35" y="26"/>
                      <a:pt x="36" y="26"/>
                    </a:cubicBezTo>
                    <a:cubicBezTo>
                      <a:pt x="38" y="26"/>
                      <a:pt x="39" y="25"/>
                      <a:pt x="39" y="24"/>
                    </a:cubicBezTo>
                    <a:cubicBezTo>
                      <a:pt x="39" y="23"/>
                      <a:pt x="39" y="21"/>
                      <a:pt x="38" y="21"/>
                    </a:cubicBezTo>
                    <a:cubicBezTo>
                      <a:pt x="37" y="21"/>
                      <a:pt x="36" y="19"/>
                      <a:pt x="36" y="18"/>
                    </a:cubicBezTo>
                    <a:cubicBezTo>
                      <a:pt x="36" y="18"/>
                      <a:pt x="36" y="17"/>
                      <a:pt x="37" y="17"/>
                    </a:cubicBezTo>
                    <a:cubicBezTo>
                      <a:pt x="38" y="16"/>
                      <a:pt x="39" y="15"/>
                      <a:pt x="38" y="14"/>
                    </a:cubicBezTo>
                    <a:cubicBezTo>
                      <a:pt x="38" y="12"/>
                      <a:pt x="37" y="11"/>
                      <a:pt x="36" y="12"/>
                    </a:cubicBezTo>
                    <a:cubicBezTo>
                      <a:pt x="35" y="12"/>
                      <a:pt x="33" y="11"/>
                      <a:pt x="33" y="10"/>
                    </a:cubicBezTo>
                    <a:cubicBezTo>
                      <a:pt x="32" y="10"/>
                      <a:pt x="33" y="9"/>
                      <a:pt x="33" y="8"/>
                    </a:cubicBezTo>
                    <a:cubicBezTo>
                      <a:pt x="34" y="7"/>
                      <a:pt x="34" y="6"/>
                      <a:pt x="33" y="5"/>
                    </a:cubicBezTo>
                    <a:cubicBezTo>
                      <a:pt x="32" y="4"/>
                      <a:pt x="30" y="4"/>
                      <a:pt x="30" y="5"/>
                    </a:cubicBezTo>
                    <a:cubicBezTo>
                      <a:pt x="29" y="5"/>
                      <a:pt x="27" y="5"/>
                      <a:pt x="26" y="5"/>
                    </a:cubicBezTo>
                    <a:cubicBezTo>
                      <a:pt x="26" y="5"/>
                      <a:pt x="26" y="4"/>
                      <a:pt x="26" y="3"/>
                    </a:cubicBezTo>
                    <a:cubicBezTo>
                      <a:pt x="26" y="2"/>
                      <a:pt x="25" y="1"/>
                      <a:pt x="24" y="0"/>
                    </a:cubicBezTo>
                    <a:cubicBezTo>
                      <a:pt x="22" y="0"/>
                      <a:pt x="21" y="1"/>
                      <a:pt x="21" y="2"/>
                    </a:cubicBezTo>
                    <a:cubicBezTo>
                      <a:pt x="20" y="3"/>
                      <a:pt x="19" y="3"/>
                      <a:pt x="18" y="4"/>
                    </a:cubicBezTo>
                    <a:cubicBezTo>
                      <a:pt x="18" y="4"/>
                      <a:pt x="17" y="3"/>
                      <a:pt x="16" y="2"/>
                    </a:cubicBezTo>
                    <a:cubicBezTo>
                      <a:pt x="16" y="1"/>
                      <a:pt x="15" y="0"/>
                      <a:pt x="13" y="1"/>
                    </a:cubicBezTo>
                    <a:cubicBezTo>
                      <a:pt x="12" y="1"/>
                      <a:pt x="11" y="2"/>
                      <a:pt x="11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7"/>
                      <a:pt x="9" y="6"/>
                      <a:pt x="8" y="6"/>
                    </a:cubicBezTo>
                    <a:cubicBezTo>
                      <a:pt x="7" y="5"/>
                      <a:pt x="6" y="5"/>
                      <a:pt x="5" y="6"/>
                    </a:cubicBezTo>
                    <a:cubicBezTo>
                      <a:pt x="4" y="7"/>
                      <a:pt x="4" y="9"/>
                      <a:pt x="4" y="10"/>
                    </a:cubicBezTo>
                    <a:close/>
                    <a:moveTo>
                      <a:pt x="16" y="9"/>
                    </a:moveTo>
                    <a:cubicBezTo>
                      <a:pt x="22" y="7"/>
                      <a:pt x="28" y="10"/>
                      <a:pt x="30" y="16"/>
                    </a:cubicBezTo>
                    <a:cubicBezTo>
                      <a:pt x="32" y="22"/>
                      <a:pt x="29" y="29"/>
                      <a:pt x="23" y="31"/>
                    </a:cubicBezTo>
                    <a:cubicBezTo>
                      <a:pt x="17" y="33"/>
                      <a:pt x="11" y="29"/>
                      <a:pt x="9" y="23"/>
                    </a:cubicBezTo>
                    <a:cubicBezTo>
                      <a:pt x="7" y="17"/>
                      <a:pt x="10" y="11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865"/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6378972" y="4268760"/>
            <a:ext cx="346888" cy="402389"/>
            <a:chOff x="4707112" y="3884617"/>
            <a:chExt cx="452438" cy="524828"/>
          </a:xfrm>
        </p:grpSpPr>
        <p:sp>
          <p:nvSpPr>
            <p:cNvPr id="52" name="六边形 51"/>
            <p:cNvSpPr/>
            <p:nvPr/>
          </p:nvSpPr>
          <p:spPr>
            <a:xfrm rot="16200000">
              <a:off x="4670917" y="3920812"/>
              <a:ext cx="524828" cy="452438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innerShdw blurRad="101600" dist="50800" dir="189000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1865">
                <a:solidFill>
                  <a:prstClr val="white"/>
                </a:solidFill>
              </a:endParaRPr>
            </a:p>
          </p:txBody>
        </p:sp>
        <p:sp>
          <p:nvSpPr>
            <p:cNvPr id="53" name="Freeform 18"/>
            <p:cNvSpPr>
              <a:spLocks noEditPoints="1"/>
            </p:cNvSpPr>
            <p:nvPr/>
          </p:nvSpPr>
          <p:spPr bwMode="auto">
            <a:xfrm>
              <a:off x="4781635" y="4032580"/>
              <a:ext cx="303392" cy="226429"/>
            </a:xfrm>
            <a:custGeom>
              <a:avLst/>
              <a:gdLst>
                <a:gd name="T0" fmla="*/ 82 w 112"/>
                <a:gd name="T1" fmla="*/ 53 h 83"/>
                <a:gd name="T2" fmla="*/ 99 w 112"/>
                <a:gd name="T3" fmla="*/ 36 h 83"/>
                <a:gd name="T4" fmla="*/ 104 w 112"/>
                <a:gd name="T5" fmla="*/ 37 h 83"/>
                <a:gd name="T6" fmla="*/ 104 w 112"/>
                <a:gd name="T7" fmla="*/ 24 h 83"/>
                <a:gd name="T8" fmla="*/ 92 w 112"/>
                <a:gd name="T9" fmla="*/ 12 h 83"/>
                <a:gd name="T10" fmla="*/ 49 w 112"/>
                <a:gd name="T11" fmla="*/ 12 h 83"/>
                <a:gd name="T12" fmla="*/ 39 w 112"/>
                <a:gd name="T13" fmla="*/ 0 h 83"/>
                <a:gd name="T14" fmla="*/ 14 w 112"/>
                <a:gd name="T15" fmla="*/ 0 h 83"/>
                <a:gd name="T16" fmla="*/ 2 w 112"/>
                <a:gd name="T17" fmla="*/ 6 h 83"/>
                <a:gd name="T18" fmla="*/ 0 w 112"/>
                <a:gd name="T19" fmla="*/ 13 h 83"/>
                <a:gd name="T20" fmla="*/ 0 w 112"/>
                <a:gd name="T21" fmla="*/ 13 h 83"/>
                <a:gd name="T22" fmla="*/ 0 w 112"/>
                <a:gd name="T23" fmla="*/ 14 h 83"/>
                <a:gd name="T24" fmla="*/ 0 w 112"/>
                <a:gd name="T25" fmla="*/ 16 h 83"/>
                <a:gd name="T26" fmla="*/ 0 w 112"/>
                <a:gd name="T27" fmla="*/ 34 h 83"/>
                <a:gd name="T28" fmla="*/ 0 w 112"/>
                <a:gd name="T29" fmla="*/ 71 h 83"/>
                <a:gd name="T30" fmla="*/ 12 w 112"/>
                <a:gd name="T31" fmla="*/ 83 h 83"/>
                <a:gd name="T32" fmla="*/ 92 w 112"/>
                <a:gd name="T33" fmla="*/ 83 h 83"/>
                <a:gd name="T34" fmla="*/ 104 w 112"/>
                <a:gd name="T35" fmla="*/ 71 h 83"/>
                <a:gd name="T36" fmla="*/ 104 w 112"/>
                <a:gd name="T37" fmla="*/ 69 h 83"/>
                <a:gd name="T38" fmla="*/ 99 w 112"/>
                <a:gd name="T39" fmla="*/ 69 h 83"/>
                <a:gd name="T40" fmla="*/ 82 w 112"/>
                <a:gd name="T41" fmla="*/ 53 h 83"/>
                <a:gd name="T42" fmla="*/ 104 w 112"/>
                <a:gd name="T43" fmla="*/ 40 h 83"/>
                <a:gd name="T44" fmla="*/ 99 w 112"/>
                <a:gd name="T45" fmla="*/ 39 h 83"/>
                <a:gd name="T46" fmla="*/ 85 w 112"/>
                <a:gd name="T47" fmla="*/ 53 h 83"/>
                <a:gd name="T48" fmla="*/ 99 w 112"/>
                <a:gd name="T49" fmla="*/ 66 h 83"/>
                <a:gd name="T50" fmla="*/ 104 w 112"/>
                <a:gd name="T51" fmla="*/ 65 h 83"/>
                <a:gd name="T52" fmla="*/ 112 w 112"/>
                <a:gd name="T53" fmla="*/ 53 h 83"/>
                <a:gd name="T54" fmla="*/ 104 w 112"/>
                <a:gd name="T55" fmla="*/ 40 h 83"/>
                <a:gd name="T56" fmla="*/ 104 w 112"/>
                <a:gd name="T57" fmla="*/ 56 h 83"/>
                <a:gd name="T58" fmla="*/ 99 w 112"/>
                <a:gd name="T59" fmla="*/ 63 h 83"/>
                <a:gd name="T60" fmla="*/ 98 w 112"/>
                <a:gd name="T61" fmla="*/ 64 h 83"/>
                <a:gd name="T62" fmla="*/ 98 w 112"/>
                <a:gd name="T63" fmla="*/ 64 h 83"/>
                <a:gd name="T64" fmla="*/ 97 w 112"/>
                <a:gd name="T65" fmla="*/ 63 h 83"/>
                <a:gd name="T66" fmla="*/ 89 w 112"/>
                <a:gd name="T67" fmla="*/ 53 h 83"/>
                <a:gd name="T68" fmla="*/ 89 w 112"/>
                <a:gd name="T69" fmla="*/ 53 h 83"/>
                <a:gd name="T70" fmla="*/ 93 w 112"/>
                <a:gd name="T71" fmla="*/ 53 h 83"/>
                <a:gd name="T72" fmla="*/ 98 w 112"/>
                <a:gd name="T73" fmla="*/ 59 h 83"/>
                <a:gd name="T74" fmla="*/ 104 w 112"/>
                <a:gd name="T75" fmla="*/ 50 h 83"/>
                <a:gd name="T76" fmla="*/ 107 w 112"/>
                <a:gd name="T77" fmla="*/ 45 h 83"/>
                <a:gd name="T78" fmla="*/ 109 w 112"/>
                <a:gd name="T79" fmla="*/ 45 h 83"/>
                <a:gd name="T80" fmla="*/ 110 w 112"/>
                <a:gd name="T81" fmla="*/ 47 h 83"/>
                <a:gd name="T82" fmla="*/ 104 w 112"/>
                <a:gd name="T83" fmla="*/ 5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" h="83">
                  <a:moveTo>
                    <a:pt x="82" y="53"/>
                  </a:moveTo>
                  <a:cubicBezTo>
                    <a:pt x="82" y="44"/>
                    <a:pt x="90" y="36"/>
                    <a:pt x="99" y="36"/>
                  </a:cubicBezTo>
                  <a:cubicBezTo>
                    <a:pt x="100" y="36"/>
                    <a:pt x="102" y="37"/>
                    <a:pt x="104" y="37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7"/>
                    <a:pt x="99" y="12"/>
                    <a:pt x="92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8" y="5"/>
                    <a:pt x="43" y="0"/>
                    <a:pt x="3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0"/>
                    <a:pt x="4" y="2"/>
                    <a:pt x="2" y="6"/>
                  </a:cubicBezTo>
                  <a:cubicBezTo>
                    <a:pt x="1" y="8"/>
                    <a:pt x="0" y="1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8"/>
                    <a:pt x="5" y="83"/>
                    <a:pt x="1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9" y="83"/>
                    <a:pt x="104" y="78"/>
                    <a:pt x="104" y="71"/>
                  </a:cubicBezTo>
                  <a:cubicBezTo>
                    <a:pt x="104" y="69"/>
                    <a:pt x="104" y="69"/>
                    <a:pt x="104" y="69"/>
                  </a:cubicBezTo>
                  <a:cubicBezTo>
                    <a:pt x="102" y="69"/>
                    <a:pt x="100" y="69"/>
                    <a:pt x="99" y="69"/>
                  </a:cubicBezTo>
                  <a:cubicBezTo>
                    <a:pt x="90" y="69"/>
                    <a:pt x="82" y="62"/>
                    <a:pt x="82" y="53"/>
                  </a:cubicBezTo>
                  <a:close/>
                  <a:moveTo>
                    <a:pt x="104" y="40"/>
                  </a:moveTo>
                  <a:cubicBezTo>
                    <a:pt x="102" y="40"/>
                    <a:pt x="101" y="39"/>
                    <a:pt x="99" y="39"/>
                  </a:cubicBezTo>
                  <a:cubicBezTo>
                    <a:pt x="91" y="39"/>
                    <a:pt x="85" y="45"/>
                    <a:pt x="85" y="53"/>
                  </a:cubicBezTo>
                  <a:cubicBezTo>
                    <a:pt x="85" y="60"/>
                    <a:pt x="91" y="66"/>
                    <a:pt x="99" y="66"/>
                  </a:cubicBezTo>
                  <a:cubicBezTo>
                    <a:pt x="101" y="66"/>
                    <a:pt x="102" y="66"/>
                    <a:pt x="104" y="65"/>
                  </a:cubicBezTo>
                  <a:cubicBezTo>
                    <a:pt x="109" y="63"/>
                    <a:pt x="112" y="59"/>
                    <a:pt x="112" y="53"/>
                  </a:cubicBezTo>
                  <a:cubicBezTo>
                    <a:pt x="112" y="47"/>
                    <a:pt x="109" y="42"/>
                    <a:pt x="104" y="40"/>
                  </a:cubicBezTo>
                  <a:close/>
                  <a:moveTo>
                    <a:pt x="104" y="56"/>
                  </a:moveTo>
                  <a:cubicBezTo>
                    <a:pt x="99" y="63"/>
                    <a:pt x="99" y="63"/>
                    <a:pt x="99" y="63"/>
                  </a:cubicBezTo>
                  <a:cubicBezTo>
                    <a:pt x="99" y="63"/>
                    <a:pt x="99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7" y="64"/>
                    <a:pt x="97" y="63"/>
                    <a:pt x="97" y="6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7" y="44"/>
                    <a:pt x="108" y="44"/>
                    <a:pt x="109" y="45"/>
                  </a:cubicBezTo>
                  <a:cubicBezTo>
                    <a:pt x="110" y="45"/>
                    <a:pt x="110" y="46"/>
                    <a:pt x="110" y="47"/>
                  </a:cubicBezTo>
                  <a:lnTo>
                    <a:pt x="104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65"/>
            </a:p>
          </p:txBody>
        </p:sp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75" y="3211389"/>
            <a:ext cx="2748988" cy="5092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1"/>
          <p:cNvSpPr txBox="1"/>
          <p:nvPr>
            <p:custDataLst>
              <p:tags r:id="rId1"/>
            </p:custDataLst>
          </p:nvPr>
        </p:nvSpPr>
        <p:spPr>
          <a:xfrm>
            <a:off x="1960033" y="878840"/>
            <a:ext cx="9591040" cy="38601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  <a:defRPr/>
            </a:pP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、宁波科瑞博电梯配件有限公司是中国领先的滚动导靴专业制造商，集研发、制造、营销与一体，其前身是上海寅成电梯零部件有限公司，秉承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多年之专业经验，科瑞博团队坚持 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专业铸造经典、品质缔造未来，让每一台电梯使用科瑞博品牌滚动导靴运行更安全更舒适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的使命、开拓创新、锐意进取。其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CoreBone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滚动导靴系列产品低噪音、低磨损、长寿命的保障了电梯的运行更安全、平稳、舒适。</a:t>
            </a:r>
            <a:endParaRPr lang="zh-CN" altLang="en-US" sz="1335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335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、坐落于开放务实的宁波江北高新产业园区，公司主要生产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CoreBone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品牌滚轮导靴，该品牌专注于电梯配件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多年，一直致力于技术升级，专业人才培养及产品质量改善，获得了电梯行业广泛的认可和好评。</a:t>
            </a:r>
            <a:endParaRPr lang="zh-CN" altLang="en-US" sz="1335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335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我们的产品遍布全球各个国家地区，与西奥、西子、沃克斯迅达、蒂森、现代、富士达、日立、奥的斯、尼得科、帝奥等整梯厂家都建立了长久良好的战略合作关系，科瑞博非常感谢国内外知名电梯厂家支持和肯定，并且希望在大家的鼓励下蒸蒸日上，不断在国内创造良好的口碑，成为电梯行业滚轮导靴知名品牌。</a:t>
            </a:r>
            <a:endParaRPr lang="zh-CN" altLang="en-US" sz="1335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335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、企业通过了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ISO9001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2016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ISO14001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2015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体系认证，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CoreBone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滚动导靴拥有</a:t>
            </a:r>
            <a:r>
              <a:rPr lang="en-US" altLang="zh-CN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JAS-ANZ</a:t>
            </a:r>
            <a:r>
              <a:rPr lang="zh-CN" altLang="en-US" sz="1335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等相关认证。</a:t>
            </a:r>
            <a:endParaRPr lang="zh-CN" altLang="en-US" sz="1335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1" name="文本框 23"/>
          <p:cNvSpPr txBox="1"/>
          <p:nvPr>
            <p:custDataLst>
              <p:tags r:id="rId2"/>
            </p:custDataLst>
          </p:nvPr>
        </p:nvSpPr>
        <p:spPr>
          <a:xfrm>
            <a:off x="1906677" y="334565"/>
            <a:ext cx="1622425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35" b="1" dirty="0" smtClean="0">
                <a:solidFill>
                  <a:srgbClr val="002060"/>
                </a:solidFill>
                <a:latin typeface="+mj-ea"/>
                <a:ea typeface="+mj-ea"/>
              </a:rPr>
              <a:t>公司介绍：</a:t>
            </a:r>
            <a:r>
              <a:rPr lang="en-US" altLang="zh-CN" sz="2135" b="1" dirty="0" smtClean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endParaRPr lang="en-US" altLang="zh-CN" sz="2135" b="1" dirty="0" smtClean="0">
              <a:solidFill>
                <a:srgbClr val="002060"/>
              </a:solidFill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4915747"/>
            <a:ext cx="1216660" cy="1744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127" y="-10404687"/>
            <a:ext cx="2230967" cy="3162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193" y="4915747"/>
            <a:ext cx="1228513" cy="17449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440" y="4915747"/>
            <a:ext cx="1230207" cy="17449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380" y="4915747"/>
            <a:ext cx="1232747" cy="17458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860" y="4915747"/>
            <a:ext cx="1237827" cy="17449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7420" y="4915747"/>
            <a:ext cx="1228513" cy="17441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7900" y="4915747"/>
            <a:ext cx="1223433" cy="1745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317488" y="3698605"/>
            <a:ext cx="10596065" cy="424481"/>
            <a:chOff x="534438" y="3368953"/>
            <a:chExt cx="10944224" cy="438144"/>
          </a:xfrm>
          <a:solidFill>
            <a:schemeClr val="bg1">
              <a:lumMod val="65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34438" y="3368953"/>
              <a:ext cx="10944224" cy="438144"/>
              <a:chOff x="623889" y="3209929"/>
              <a:chExt cx="10944224" cy="438144"/>
            </a:xfrm>
            <a:grpFill/>
          </p:grpSpPr>
          <p:sp>
            <p:nvSpPr>
              <p:cNvPr id="15" name="矩形 14"/>
              <p:cNvSpPr/>
              <p:nvPr/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1" name="等腰三角形 20"/>
              <p:cNvSpPr/>
              <p:nvPr/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22" name="肘形连接符 21"/>
          <p:cNvCxnSpPr>
            <a:stCxn id="37" idx="3"/>
            <a:endCxn id="23" idx="1"/>
          </p:cNvCxnSpPr>
          <p:nvPr/>
        </p:nvCxnSpPr>
        <p:spPr>
          <a:xfrm rot="16200000">
            <a:off x="1779693" y="3013287"/>
            <a:ext cx="861907" cy="28278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2352040" y="2156460"/>
            <a:ext cx="1621367" cy="1133687"/>
          </a:xfrm>
          <a:prstGeom prst="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24" name="肘形连接符 23"/>
          <p:cNvCxnSpPr>
            <a:stCxn id="43" idx="3"/>
            <a:endCxn id="25" idx="1"/>
          </p:cNvCxnSpPr>
          <p:nvPr/>
        </p:nvCxnSpPr>
        <p:spPr>
          <a:xfrm rot="16200000">
            <a:off x="4278207" y="3013287"/>
            <a:ext cx="861907" cy="28278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850553" y="2156460"/>
            <a:ext cx="1788160" cy="1133687"/>
          </a:xfrm>
          <a:prstGeom prst="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26" name="肘形连接符 25"/>
          <p:cNvCxnSpPr>
            <a:stCxn id="49" idx="3"/>
            <a:endCxn id="27" idx="1"/>
          </p:cNvCxnSpPr>
          <p:nvPr/>
        </p:nvCxnSpPr>
        <p:spPr>
          <a:xfrm rot="16200000">
            <a:off x="6776720" y="3013287"/>
            <a:ext cx="861907" cy="28278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7349067" y="2156460"/>
            <a:ext cx="1933787" cy="1133687"/>
          </a:xfrm>
          <a:prstGeom prst="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28" name="肘形连接符 27"/>
          <p:cNvCxnSpPr>
            <a:stCxn id="61" idx="3"/>
            <a:endCxn id="29" idx="1"/>
          </p:cNvCxnSpPr>
          <p:nvPr/>
        </p:nvCxnSpPr>
        <p:spPr>
          <a:xfrm rot="16200000">
            <a:off x="9275445" y="3013075"/>
            <a:ext cx="861695" cy="28257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9847580" y="2156460"/>
            <a:ext cx="2005330" cy="1133475"/>
          </a:xfrm>
          <a:prstGeom prst="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30" name="肘形连接符 29"/>
          <p:cNvCxnSpPr>
            <a:stCxn id="40" idx="0"/>
            <a:endCxn id="31" idx="1"/>
          </p:cNvCxnSpPr>
          <p:nvPr/>
        </p:nvCxnSpPr>
        <p:spPr>
          <a:xfrm rot="5400000" flipV="1">
            <a:off x="2979844" y="4580044"/>
            <a:ext cx="960967" cy="28278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3601720" y="4603327"/>
            <a:ext cx="1855893" cy="1196340"/>
          </a:xfrm>
          <a:prstGeom prst="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32" name="肘形连接符 31"/>
          <p:cNvCxnSpPr>
            <a:stCxn id="46" idx="0"/>
            <a:endCxn id="33" idx="1"/>
          </p:cNvCxnSpPr>
          <p:nvPr/>
        </p:nvCxnSpPr>
        <p:spPr>
          <a:xfrm rot="5400000" flipV="1">
            <a:off x="5478357" y="4580044"/>
            <a:ext cx="960967" cy="28278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6100233" y="4603327"/>
            <a:ext cx="1972733" cy="1196340"/>
          </a:xfrm>
          <a:prstGeom prst="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34" name="肘形连接符 33"/>
          <p:cNvCxnSpPr>
            <a:stCxn id="52" idx="0"/>
            <a:endCxn id="35" idx="1"/>
          </p:cNvCxnSpPr>
          <p:nvPr/>
        </p:nvCxnSpPr>
        <p:spPr>
          <a:xfrm rot="5400000" flipV="1">
            <a:off x="7976024" y="4580044"/>
            <a:ext cx="960967" cy="28278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8597900" y="4603327"/>
            <a:ext cx="2215727" cy="1196340"/>
          </a:xfrm>
          <a:prstGeom prst="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781233" y="3585283"/>
            <a:ext cx="571213" cy="655301"/>
            <a:chOff x="1021600" y="2688962"/>
            <a:chExt cx="428410" cy="491476"/>
          </a:xfrm>
        </p:grpSpPr>
        <p:sp>
          <p:nvSpPr>
            <p:cNvPr id="37" name="六边形 36"/>
            <p:cNvSpPr/>
            <p:nvPr/>
          </p:nvSpPr>
          <p:spPr>
            <a:xfrm rot="5400000">
              <a:off x="992566" y="2722995"/>
              <a:ext cx="491476" cy="423410"/>
            </a:xfrm>
            <a:prstGeom prst="hexagon">
              <a:avLst/>
            </a:prstGeom>
            <a:solidFill>
              <a:srgbClr val="00B050"/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innerShdw blurRad="63500" dist="50800" dir="1302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文本框 33"/>
            <p:cNvSpPr txBox="1"/>
            <p:nvPr/>
          </p:nvSpPr>
          <p:spPr>
            <a:xfrm>
              <a:off x="1021600" y="2769733"/>
              <a:ext cx="428410" cy="31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01</a:t>
              </a:r>
              <a:endParaRPr lang="en-US" altLang="zh-CN" sz="213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037051" y="3585283"/>
            <a:ext cx="583861" cy="655301"/>
            <a:chOff x="1963463" y="2688962"/>
            <a:chExt cx="437896" cy="491476"/>
          </a:xfrm>
        </p:grpSpPr>
        <p:sp>
          <p:nvSpPr>
            <p:cNvPr id="40" name="六边形 39"/>
            <p:cNvSpPr/>
            <p:nvPr/>
          </p:nvSpPr>
          <p:spPr>
            <a:xfrm rot="5400000">
              <a:off x="1929430" y="2722995"/>
              <a:ext cx="491476" cy="423410"/>
            </a:xfrm>
            <a:prstGeom prst="hexagon">
              <a:avLst/>
            </a:prstGeom>
            <a:solidFill>
              <a:srgbClr val="00B050"/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innerShdw blurRad="63500" dist="50800" dir="1302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1" name="文本框 33"/>
            <p:cNvSpPr txBox="1"/>
            <p:nvPr/>
          </p:nvSpPr>
          <p:spPr>
            <a:xfrm>
              <a:off x="1972949" y="2769733"/>
              <a:ext cx="428410" cy="31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02</a:t>
              </a:r>
              <a:endParaRPr lang="en-US" altLang="zh-CN" sz="213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286203" y="3585283"/>
            <a:ext cx="571213" cy="655301"/>
            <a:chOff x="2900327" y="2688962"/>
            <a:chExt cx="428410" cy="491476"/>
          </a:xfrm>
        </p:grpSpPr>
        <p:sp>
          <p:nvSpPr>
            <p:cNvPr id="43" name="六边形 42"/>
            <p:cNvSpPr/>
            <p:nvPr/>
          </p:nvSpPr>
          <p:spPr>
            <a:xfrm rot="5400000">
              <a:off x="2866294" y="2722995"/>
              <a:ext cx="491476" cy="423410"/>
            </a:xfrm>
            <a:prstGeom prst="hexagon">
              <a:avLst/>
            </a:prstGeom>
            <a:solidFill>
              <a:srgbClr val="00B050"/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innerShdw blurRad="63500" dist="50800" dir="1302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4" name="文本框 33"/>
            <p:cNvSpPr txBox="1"/>
            <p:nvPr/>
          </p:nvSpPr>
          <p:spPr>
            <a:xfrm>
              <a:off x="2900327" y="2769733"/>
              <a:ext cx="428410" cy="31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03</a:t>
              </a:r>
              <a:endParaRPr lang="en-US" altLang="zh-CN" sz="213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532021" y="3585283"/>
            <a:ext cx="571213" cy="655301"/>
            <a:chOff x="3834691" y="2688962"/>
            <a:chExt cx="428410" cy="491476"/>
          </a:xfrm>
        </p:grpSpPr>
        <p:sp>
          <p:nvSpPr>
            <p:cNvPr id="46" name="六边形 45"/>
            <p:cNvSpPr/>
            <p:nvPr/>
          </p:nvSpPr>
          <p:spPr>
            <a:xfrm rot="5400000">
              <a:off x="3803158" y="2722995"/>
              <a:ext cx="491476" cy="423410"/>
            </a:xfrm>
            <a:prstGeom prst="hexagon">
              <a:avLst/>
            </a:prstGeom>
            <a:solidFill>
              <a:srgbClr val="00B050"/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innerShdw blurRad="63500" dist="50800" dir="1302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7" name="文本框 33"/>
            <p:cNvSpPr txBox="1"/>
            <p:nvPr/>
          </p:nvSpPr>
          <p:spPr>
            <a:xfrm>
              <a:off x="3834691" y="2769733"/>
              <a:ext cx="428410" cy="31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04</a:t>
              </a:r>
              <a:endParaRPr lang="en-US" altLang="zh-CN" sz="213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784507" y="3585283"/>
            <a:ext cx="571213" cy="655301"/>
            <a:chOff x="4774055" y="2688962"/>
            <a:chExt cx="428410" cy="491476"/>
          </a:xfrm>
        </p:grpSpPr>
        <p:sp>
          <p:nvSpPr>
            <p:cNvPr id="49" name="六边形 48"/>
            <p:cNvSpPr/>
            <p:nvPr/>
          </p:nvSpPr>
          <p:spPr>
            <a:xfrm rot="5400000">
              <a:off x="4740022" y="2722995"/>
              <a:ext cx="491476" cy="423410"/>
            </a:xfrm>
            <a:prstGeom prst="hexagon">
              <a:avLst/>
            </a:prstGeom>
            <a:solidFill>
              <a:srgbClr val="00B050"/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innerShdw blurRad="63500" dist="50800" dir="1302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0" name="文本框 33"/>
            <p:cNvSpPr txBox="1"/>
            <p:nvPr/>
          </p:nvSpPr>
          <p:spPr>
            <a:xfrm>
              <a:off x="4774055" y="2769733"/>
              <a:ext cx="428410" cy="31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05</a:t>
              </a:r>
              <a:endParaRPr lang="en-US" altLang="zh-CN" sz="213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033660" y="3585283"/>
            <a:ext cx="571213" cy="655301"/>
            <a:chOff x="5710920" y="2688962"/>
            <a:chExt cx="428410" cy="491476"/>
          </a:xfrm>
        </p:grpSpPr>
        <p:sp>
          <p:nvSpPr>
            <p:cNvPr id="52" name="六边形 51"/>
            <p:cNvSpPr/>
            <p:nvPr/>
          </p:nvSpPr>
          <p:spPr>
            <a:xfrm rot="5400000">
              <a:off x="5676887" y="2722995"/>
              <a:ext cx="491476" cy="423410"/>
            </a:xfrm>
            <a:prstGeom prst="hexagon">
              <a:avLst/>
            </a:prstGeom>
            <a:solidFill>
              <a:srgbClr val="00B050"/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innerShdw blurRad="63500" dist="50800" dir="1302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3" name="文本框 33"/>
            <p:cNvSpPr txBox="1"/>
            <p:nvPr/>
          </p:nvSpPr>
          <p:spPr>
            <a:xfrm>
              <a:off x="5710920" y="2769733"/>
              <a:ext cx="428410" cy="31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06</a:t>
              </a:r>
              <a:endParaRPr lang="en-US" altLang="zh-CN" sz="213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279477" y="3585284"/>
            <a:ext cx="571213" cy="655301"/>
            <a:chOff x="6645283" y="2688963"/>
            <a:chExt cx="428410" cy="491476"/>
          </a:xfrm>
        </p:grpSpPr>
        <p:sp>
          <p:nvSpPr>
            <p:cNvPr id="61" name="六边形 60"/>
            <p:cNvSpPr/>
            <p:nvPr/>
          </p:nvSpPr>
          <p:spPr>
            <a:xfrm rot="5400000">
              <a:off x="6613750" y="2722996"/>
              <a:ext cx="491476" cy="423409"/>
            </a:xfrm>
            <a:prstGeom prst="hexagon">
              <a:avLst/>
            </a:prstGeom>
            <a:solidFill>
              <a:srgbClr val="00B050"/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innerShdw blurRad="63500" dist="50800" dir="1302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2" name="文本框 33"/>
            <p:cNvSpPr txBox="1"/>
            <p:nvPr/>
          </p:nvSpPr>
          <p:spPr>
            <a:xfrm>
              <a:off x="6645283" y="2769733"/>
              <a:ext cx="428410" cy="31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07</a:t>
              </a:r>
              <a:endParaRPr lang="en-US" altLang="zh-CN" sz="213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31963" y="3585283"/>
            <a:ext cx="580485" cy="655301"/>
            <a:chOff x="7584647" y="2688962"/>
            <a:chExt cx="435364" cy="491476"/>
          </a:xfrm>
        </p:grpSpPr>
        <p:sp>
          <p:nvSpPr>
            <p:cNvPr id="68" name="六边形 67"/>
            <p:cNvSpPr/>
            <p:nvPr/>
          </p:nvSpPr>
          <p:spPr>
            <a:xfrm rot="5400000">
              <a:off x="7550614" y="2722995"/>
              <a:ext cx="491476" cy="423410"/>
            </a:xfrm>
            <a:prstGeom prst="hexagon">
              <a:avLst/>
            </a:prstGeom>
            <a:solidFill>
              <a:srgbClr val="00B050"/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innerShdw blurRad="63500" dist="50800" dir="1302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9" name="文本框 33"/>
            <p:cNvSpPr txBox="1"/>
            <p:nvPr/>
          </p:nvSpPr>
          <p:spPr>
            <a:xfrm>
              <a:off x="7591601" y="2769733"/>
              <a:ext cx="428410" cy="31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08</a:t>
              </a:r>
              <a:endParaRPr lang="en-US" altLang="zh-CN" sz="2135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70" name="文本框 33"/>
          <p:cNvSpPr txBox="1"/>
          <p:nvPr/>
        </p:nvSpPr>
        <p:spPr>
          <a:xfrm>
            <a:off x="2352040" y="2517987"/>
            <a:ext cx="1718733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1987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年韩国公司建厂同年与韩国现代电梯合作</a:t>
            </a:r>
            <a:endParaRPr lang="zh-CN" altLang="en-US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2017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年中国公司成立滚轮导靴产品国产化量产</a:t>
            </a:r>
            <a:endParaRPr lang="zh-CN" altLang="en-US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71" name="文本框 33"/>
          <p:cNvSpPr txBox="1"/>
          <p:nvPr/>
        </p:nvSpPr>
        <p:spPr>
          <a:xfrm>
            <a:off x="4784513" y="2517987"/>
            <a:ext cx="1855047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2019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年与杭州西奥电梯、西子科技、尼得科电梯、沃克斯、帝奥</a:t>
            </a:r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/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天奥电梯签订战略合作</a:t>
            </a:r>
            <a:endParaRPr lang="zh-CN" altLang="en-US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72" name="文本框 33"/>
          <p:cNvSpPr txBox="1"/>
          <p:nvPr/>
        </p:nvSpPr>
        <p:spPr>
          <a:xfrm>
            <a:off x="7349067" y="2517987"/>
            <a:ext cx="1877907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取得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项实用新型专利</a:t>
            </a:r>
            <a:endParaRPr lang="en-US" altLang="zh-CN" sz="10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开发别墅梯上使用滚轮导靴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CBRG50DS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轿厢侧使用量产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33"/>
          <p:cNvSpPr txBox="1"/>
          <p:nvPr/>
        </p:nvSpPr>
        <p:spPr>
          <a:xfrm>
            <a:off x="9848215" y="2517775"/>
            <a:ext cx="2114550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、取得</a:t>
            </a:r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项发明专利</a:t>
            </a:r>
            <a:endParaRPr lang="en-US" altLang="zh-CN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2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、获得宁波市科技型高新企业</a:t>
            </a:r>
            <a:endParaRPr lang="zh-CN" altLang="en-US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3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、获得宁波市科技创新协会理事会员</a:t>
            </a:r>
            <a:endParaRPr lang="zh-CN" altLang="en-US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74" name="文本框 33"/>
          <p:cNvSpPr txBox="1"/>
          <p:nvPr/>
        </p:nvSpPr>
        <p:spPr>
          <a:xfrm>
            <a:off x="3620347" y="4931833"/>
            <a:ext cx="1874520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、搬迁江北高新产业园区标准化厂房</a:t>
            </a:r>
            <a:endParaRPr lang="en-US" altLang="zh-CN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、成立工程技术中心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实验室</a:t>
            </a:r>
            <a:endParaRPr lang="en-US" altLang="zh-CN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75" name="文本框 33"/>
          <p:cNvSpPr txBox="1"/>
          <p:nvPr/>
        </p:nvSpPr>
        <p:spPr>
          <a:xfrm>
            <a:off x="6102773" y="4931833"/>
            <a:ext cx="197019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、取得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项实用新型专利</a:t>
            </a:r>
            <a:endParaRPr lang="en-US" altLang="zh-CN" sz="10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、成为华升富士达供应商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3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、与现代电梯签订战略合作</a:t>
            </a:r>
            <a:endParaRPr lang="zh-CN" altLang="en-US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</p:txBody>
      </p:sp>
      <p:sp>
        <p:nvSpPr>
          <p:cNvPr id="76" name="文本框 33"/>
          <p:cNvSpPr txBox="1"/>
          <p:nvPr/>
        </p:nvSpPr>
        <p:spPr>
          <a:xfrm>
            <a:off x="8589433" y="4837007"/>
            <a:ext cx="2224193" cy="93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和海外大客户达成战略协议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2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、研发高速梯</a:t>
            </a:r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10m/s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以上梯速配套使用滚轮导靴</a:t>
            </a:r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+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主动减震</a:t>
            </a:r>
            <a:endParaRPr lang="zh-CN" altLang="en-US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  <a:p>
            <a:r>
              <a:rPr lang="en-US" altLang="zh-CN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3</a:t>
            </a:r>
            <a:r>
              <a:rPr lang="zh-CN" altLang="en-US" sz="1065" dirty="0">
                <a:solidFill>
                  <a:srgbClr val="7F7F7F"/>
                </a:solidFill>
                <a:latin typeface="微软雅黑" panose="020B0503020204020204" pitchFamily="34" charset="-122"/>
              </a:rPr>
              <a:t>、推荐客户滚轮导靴产品配套使用的弹性压导板和安装木导靴</a:t>
            </a:r>
            <a:endParaRPr lang="zh-CN" altLang="en-US" sz="1065" dirty="0">
              <a:solidFill>
                <a:srgbClr val="7F7F7F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2051803" y="500421"/>
            <a:ext cx="1367516" cy="420370"/>
            <a:chOff x="568442" y="319364"/>
            <a:chExt cx="1367516" cy="420371"/>
          </a:xfrm>
        </p:grpSpPr>
        <p:sp>
          <p:nvSpPr>
            <p:cNvPr id="64" name="文本框 23"/>
            <p:cNvSpPr txBox="1"/>
            <p:nvPr/>
          </p:nvSpPr>
          <p:spPr>
            <a:xfrm>
              <a:off x="665958" y="319364"/>
              <a:ext cx="1270000" cy="420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b="1" dirty="0">
                  <a:solidFill>
                    <a:srgbClr val="002060"/>
                  </a:solidFill>
                  <a:latin typeface="+mj-ea"/>
                  <a:ea typeface="+mj-ea"/>
                </a:rPr>
                <a:t>公司历程</a:t>
              </a:r>
              <a:endParaRPr lang="zh-CN" altLang="en-US" sz="2135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65" name="等腰三角形 64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rgbClr val="00B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59476" y="2200403"/>
            <a:ext cx="9616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2017</a:t>
            </a:r>
            <a:r>
              <a:rPr lang="zh-CN" altLang="en-US" sz="1600" b="1" dirty="0">
                <a:solidFill>
                  <a:srgbClr val="00B050"/>
                </a:solidFill>
              </a:rPr>
              <a:t>年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267057" y="2200403"/>
            <a:ext cx="9616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2019</a:t>
            </a:r>
            <a:r>
              <a:rPr lang="zh-CN" altLang="en-US" sz="1600" b="1" dirty="0">
                <a:solidFill>
                  <a:srgbClr val="00B050"/>
                </a:solidFill>
              </a:rPr>
              <a:t>年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807032" y="2200403"/>
            <a:ext cx="9616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2021</a:t>
            </a:r>
            <a:r>
              <a:rPr lang="zh-CN" altLang="en-US" sz="1600" b="1" dirty="0">
                <a:solidFill>
                  <a:srgbClr val="00B050"/>
                </a:solidFill>
              </a:rPr>
              <a:t>年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0080711" y="2249509"/>
            <a:ext cx="9616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2023</a:t>
            </a:r>
            <a:r>
              <a:rPr lang="zh-CN" altLang="en-US" sz="1600" b="1" dirty="0">
                <a:solidFill>
                  <a:srgbClr val="00B050"/>
                </a:solidFill>
              </a:rPr>
              <a:t>年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48780" y="4646371"/>
            <a:ext cx="9616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2018</a:t>
            </a:r>
            <a:r>
              <a:rPr lang="zh-CN" altLang="en-US" sz="1600" b="1" dirty="0">
                <a:solidFill>
                  <a:srgbClr val="00B050"/>
                </a:solidFill>
              </a:rPr>
              <a:t>年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445244" y="4638845"/>
            <a:ext cx="9616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2020</a:t>
            </a:r>
            <a:r>
              <a:rPr lang="zh-CN" altLang="en-US" sz="1600" b="1" dirty="0">
                <a:solidFill>
                  <a:srgbClr val="00B050"/>
                </a:solidFill>
              </a:rPr>
              <a:t>年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168523" y="4603191"/>
            <a:ext cx="9616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2022</a:t>
            </a:r>
            <a:r>
              <a:rPr lang="zh-CN" altLang="en-US" sz="1600" b="1" dirty="0">
                <a:solidFill>
                  <a:srgbClr val="00B050"/>
                </a:solidFill>
              </a:rPr>
              <a:t>年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5" grpId="0" bldLvl="0" animBg="1"/>
      <p:bldP spid="27" grpId="0" bldLvl="0" animBg="1"/>
      <p:bldP spid="29" grpId="0" bldLvl="0" animBg="1"/>
      <p:bldP spid="31" grpId="0" bldLvl="0" animBg="1"/>
      <p:bldP spid="33" grpId="0" bldLvl="0" animBg="1"/>
      <p:bldP spid="35" grpId="0" bldLvl="0" animBg="1"/>
      <p:bldP spid="70" grpId="0"/>
      <p:bldP spid="71" grpId="0"/>
      <p:bldP spid="72" grpId="0"/>
      <p:bldP spid="73" grpId="0"/>
      <p:bldP spid="74" grpId="0"/>
      <p:bldP spid="75" grpId="0"/>
      <p:bldP spid="76" grpId="0"/>
      <p:bldP spid="2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 rot="16200000" flipH="1" flipV="1">
            <a:off x="1976120" y="635847"/>
            <a:ext cx="303953" cy="152400"/>
          </a:xfrm>
          <a:prstGeom prst="triangle">
            <a:avLst/>
          </a:prstGeom>
          <a:solidFill>
            <a:srgbClr val="00B05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schemeClr val="tx1"/>
              </a:solidFill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452980" y="3677189"/>
            <a:ext cx="1743188" cy="1761621"/>
            <a:chOff x="3339735" y="2757892"/>
            <a:chExt cx="1307391" cy="1321216"/>
          </a:xfrm>
        </p:grpSpPr>
        <p:grpSp>
          <p:nvGrpSpPr>
            <p:cNvPr id="13" name="组合 102"/>
            <p:cNvGrpSpPr/>
            <p:nvPr/>
          </p:nvGrpSpPr>
          <p:grpSpPr bwMode="auto">
            <a:xfrm>
              <a:off x="3339735" y="2757892"/>
              <a:ext cx="1307391" cy="1321216"/>
              <a:chOff x="1148973" y="1803300"/>
              <a:chExt cx="2641800" cy="2641800"/>
            </a:xfrm>
            <a:solidFill>
              <a:schemeClr val="accent5"/>
            </a:solidFill>
          </p:grpSpPr>
          <p:grpSp>
            <p:nvGrpSpPr>
              <p:cNvPr id="24" name="组合 103"/>
              <p:cNvGrpSpPr/>
              <p:nvPr/>
            </p:nvGrpSpPr>
            <p:grpSpPr bwMode="auto">
              <a:xfrm>
                <a:off x="1148973" y="1803300"/>
                <a:ext cx="2641800" cy="2641800"/>
                <a:chOff x="1148973" y="1803300"/>
                <a:chExt cx="2641800" cy="2641800"/>
              </a:xfrm>
              <a:grpFill/>
            </p:grpSpPr>
            <p:sp>
              <p:nvSpPr>
                <p:cNvPr id="26" name="梯形 105"/>
                <p:cNvSpPr/>
                <p:nvPr/>
              </p:nvSpPr>
              <p:spPr>
                <a:xfrm>
                  <a:off x="2236102" y="1803300"/>
                  <a:ext cx="467542" cy="432369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27" name="梯形 106"/>
                <p:cNvSpPr/>
                <p:nvPr/>
              </p:nvSpPr>
              <p:spPr>
                <a:xfrm rot="1800000">
                  <a:off x="2789170" y="1952250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28" name="梯形 107"/>
                <p:cNvSpPr/>
                <p:nvPr/>
              </p:nvSpPr>
              <p:spPr>
                <a:xfrm rot="3600000">
                  <a:off x="3192010" y="2356127"/>
                  <a:ext cx="469607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29" name="梯形 108"/>
                <p:cNvSpPr/>
                <p:nvPr/>
              </p:nvSpPr>
              <p:spPr>
                <a:xfrm rot="5400000">
                  <a:off x="3340253" y="2908486"/>
                  <a:ext cx="469608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30" name="梯形 109"/>
                <p:cNvSpPr/>
                <p:nvPr/>
              </p:nvSpPr>
              <p:spPr>
                <a:xfrm rot="7200000">
                  <a:off x="3192010" y="3460843"/>
                  <a:ext cx="469607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31" name="梯形 110"/>
                <p:cNvSpPr/>
                <p:nvPr/>
              </p:nvSpPr>
              <p:spPr>
                <a:xfrm rot="9000000">
                  <a:off x="2789170" y="3865848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32" name="梯形 111"/>
                <p:cNvSpPr/>
                <p:nvPr/>
              </p:nvSpPr>
              <p:spPr>
                <a:xfrm rot="10800000">
                  <a:off x="2236102" y="4012731"/>
                  <a:ext cx="467542" cy="432369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33" name="梯形 112"/>
                <p:cNvSpPr/>
                <p:nvPr/>
              </p:nvSpPr>
              <p:spPr>
                <a:xfrm rot="12600000">
                  <a:off x="1683035" y="3865848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34" name="梯形 113"/>
                <p:cNvSpPr/>
                <p:nvPr/>
              </p:nvSpPr>
              <p:spPr>
                <a:xfrm rot="14400000">
                  <a:off x="1278131" y="3460841"/>
                  <a:ext cx="469607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35" name="梯形 114"/>
                <p:cNvSpPr/>
                <p:nvPr/>
              </p:nvSpPr>
              <p:spPr>
                <a:xfrm rot="16200000">
                  <a:off x="1129885" y="2908484"/>
                  <a:ext cx="469608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36" name="梯形 115"/>
                <p:cNvSpPr/>
                <p:nvPr/>
              </p:nvSpPr>
              <p:spPr>
                <a:xfrm rot="18000000">
                  <a:off x="1278131" y="2356126"/>
                  <a:ext cx="469607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梯形 116"/>
                <p:cNvSpPr/>
                <p:nvPr/>
              </p:nvSpPr>
              <p:spPr>
                <a:xfrm rot="19800000">
                  <a:off x="1683035" y="1952250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5" name="同心圆 104"/>
              <p:cNvSpPr/>
              <p:nvPr/>
            </p:nvSpPr>
            <p:spPr>
              <a:xfrm>
                <a:off x="1548094" y="2204639"/>
                <a:ext cx="1872068" cy="1872223"/>
              </a:xfrm>
              <a:prstGeom prst="donut">
                <a:avLst>
                  <a:gd name="adj" fmla="val 5497"/>
                </a:avLst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14" name="Group 178"/>
            <p:cNvGrpSpPr/>
            <p:nvPr/>
          </p:nvGrpSpPr>
          <p:grpSpPr>
            <a:xfrm>
              <a:off x="3831019" y="3256052"/>
              <a:ext cx="332891" cy="333460"/>
              <a:chOff x="9145588" y="4435475"/>
              <a:chExt cx="464344" cy="465138"/>
            </a:xfrm>
            <a:solidFill>
              <a:srgbClr val="005696"/>
            </a:solidFill>
          </p:grpSpPr>
          <p:sp>
            <p:nvSpPr>
              <p:cNvPr id="15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16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17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18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19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20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21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22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23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5067699" y="1613636"/>
            <a:ext cx="2109257" cy="2131563"/>
            <a:chOff x="3102891" y="1262744"/>
            <a:chExt cx="1581943" cy="1598672"/>
          </a:xfrm>
        </p:grpSpPr>
        <p:grpSp>
          <p:nvGrpSpPr>
            <p:cNvPr id="39" name="组合 102"/>
            <p:cNvGrpSpPr/>
            <p:nvPr/>
          </p:nvGrpSpPr>
          <p:grpSpPr bwMode="auto">
            <a:xfrm>
              <a:off x="3102891" y="1262744"/>
              <a:ext cx="1581943" cy="1598672"/>
              <a:chOff x="1148973" y="1803300"/>
              <a:chExt cx="2641800" cy="2641800"/>
            </a:xfrm>
            <a:solidFill>
              <a:schemeClr val="accent1"/>
            </a:solidFill>
          </p:grpSpPr>
          <p:grpSp>
            <p:nvGrpSpPr>
              <p:cNvPr id="43" name="组合 103"/>
              <p:cNvGrpSpPr/>
              <p:nvPr/>
            </p:nvGrpSpPr>
            <p:grpSpPr bwMode="auto">
              <a:xfrm>
                <a:off x="1148973" y="1803300"/>
                <a:ext cx="2641800" cy="2641800"/>
                <a:chOff x="1148973" y="1803300"/>
                <a:chExt cx="2641800" cy="2641800"/>
              </a:xfrm>
              <a:grpFill/>
            </p:grpSpPr>
            <p:sp>
              <p:nvSpPr>
                <p:cNvPr id="45" name="梯形 105"/>
                <p:cNvSpPr/>
                <p:nvPr/>
              </p:nvSpPr>
              <p:spPr>
                <a:xfrm>
                  <a:off x="2236102" y="1803300"/>
                  <a:ext cx="467542" cy="432369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梯形 106"/>
                <p:cNvSpPr/>
                <p:nvPr/>
              </p:nvSpPr>
              <p:spPr>
                <a:xfrm rot="1800000">
                  <a:off x="2789170" y="1952250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47" name="梯形 107"/>
                <p:cNvSpPr/>
                <p:nvPr/>
              </p:nvSpPr>
              <p:spPr>
                <a:xfrm rot="3600000">
                  <a:off x="3192010" y="2356127"/>
                  <a:ext cx="469607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48" name="梯形 108"/>
                <p:cNvSpPr/>
                <p:nvPr/>
              </p:nvSpPr>
              <p:spPr>
                <a:xfrm rot="5400000">
                  <a:off x="3340253" y="2908486"/>
                  <a:ext cx="469608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49" name="梯形 109"/>
                <p:cNvSpPr/>
                <p:nvPr/>
              </p:nvSpPr>
              <p:spPr>
                <a:xfrm rot="7200000">
                  <a:off x="3192010" y="3460843"/>
                  <a:ext cx="469607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50" name="梯形 110"/>
                <p:cNvSpPr/>
                <p:nvPr/>
              </p:nvSpPr>
              <p:spPr>
                <a:xfrm rot="9000000">
                  <a:off x="2789170" y="3865848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51" name="梯形 111"/>
                <p:cNvSpPr/>
                <p:nvPr/>
              </p:nvSpPr>
              <p:spPr>
                <a:xfrm rot="10800000">
                  <a:off x="2236102" y="4012731"/>
                  <a:ext cx="467542" cy="432369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52" name="梯形 112"/>
                <p:cNvSpPr/>
                <p:nvPr/>
              </p:nvSpPr>
              <p:spPr>
                <a:xfrm rot="12600000">
                  <a:off x="1683035" y="3865848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梯形 113"/>
                <p:cNvSpPr/>
                <p:nvPr/>
              </p:nvSpPr>
              <p:spPr>
                <a:xfrm rot="14400000">
                  <a:off x="1278131" y="3460841"/>
                  <a:ext cx="469607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54" name="梯形 114"/>
                <p:cNvSpPr/>
                <p:nvPr/>
              </p:nvSpPr>
              <p:spPr>
                <a:xfrm rot="16200000">
                  <a:off x="1129885" y="2908484"/>
                  <a:ext cx="469608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61" name="梯形 115"/>
                <p:cNvSpPr/>
                <p:nvPr/>
              </p:nvSpPr>
              <p:spPr>
                <a:xfrm rot="18000000">
                  <a:off x="1278131" y="2356126"/>
                  <a:ext cx="469607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62" name="梯形 116"/>
                <p:cNvSpPr/>
                <p:nvPr/>
              </p:nvSpPr>
              <p:spPr>
                <a:xfrm rot="19800000">
                  <a:off x="1683035" y="1952250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同心圆 104"/>
              <p:cNvSpPr/>
              <p:nvPr/>
            </p:nvSpPr>
            <p:spPr>
              <a:xfrm>
                <a:off x="1548094" y="2204639"/>
                <a:ext cx="1872068" cy="1872223"/>
              </a:xfrm>
              <a:prstGeom prst="donut">
                <a:avLst>
                  <a:gd name="adj" fmla="val 5497"/>
                </a:avLst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40" name="Group 188"/>
            <p:cNvGrpSpPr/>
            <p:nvPr/>
          </p:nvGrpSpPr>
          <p:grpSpPr>
            <a:xfrm>
              <a:off x="3736644" y="1900472"/>
              <a:ext cx="332891" cy="323217"/>
              <a:chOff x="8216107" y="4449763"/>
              <a:chExt cx="464344" cy="450850"/>
            </a:xfrm>
            <a:solidFill>
              <a:schemeClr val="tx2"/>
            </a:solidFill>
          </p:grpSpPr>
          <p:sp>
            <p:nvSpPr>
              <p:cNvPr id="41" name="AutoShape 16"/>
              <p:cNvSpPr/>
              <p:nvPr/>
            </p:nvSpPr>
            <p:spPr bwMode="auto">
              <a:xfrm>
                <a:off x="8448675" y="4696619"/>
                <a:ext cx="57944" cy="587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4841"/>
                      <a:pt x="0" y="10800"/>
                    </a:cubicBezTo>
                    <a:cubicBezTo>
                      <a:pt x="0" y="16758"/>
                      <a:pt x="4838" y="21599"/>
                      <a:pt x="10800" y="21599"/>
                    </a:cubicBezTo>
                    <a:cubicBezTo>
                      <a:pt x="16761" y="21599"/>
                      <a:pt x="21600" y="16758"/>
                      <a:pt x="21600" y="10800"/>
                    </a:cubicBezTo>
                    <a:cubicBezTo>
                      <a:pt x="21600" y="4841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2" name="AutoShape 17"/>
              <p:cNvSpPr/>
              <p:nvPr/>
            </p:nvSpPr>
            <p:spPr bwMode="auto">
              <a:xfrm>
                <a:off x="8216107" y="4449763"/>
                <a:ext cx="464344" cy="450850"/>
              </a:xfrm>
              <a:custGeom>
                <a:avLst/>
                <a:gdLst>
                  <a:gd name="T0" fmla="*/ 10473 w 20946"/>
                  <a:gd name="T1" fmla="*/ 10800 h 21600"/>
                  <a:gd name="T2" fmla="*/ 10473 w 20946"/>
                  <a:gd name="T3" fmla="*/ 10800 h 21600"/>
                  <a:gd name="T4" fmla="*/ 10473 w 20946"/>
                  <a:gd name="T5" fmla="*/ 10800 h 21600"/>
                  <a:gd name="T6" fmla="*/ 10473 w 20946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46" h="21600">
                    <a:moveTo>
                      <a:pt x="18509" y="15329"/>
                    </a:moveTo>
                    <a:lnTo>
                      <a:pt x="11782" y="15329"/>
                    </a:lnTo>
                    <a:cubicBezTo>
                      <a:pt x="10699" y="15329"/>
                      <a:pt x="9818" y="14391"/>
                      <a:pt x="9818" y="13238"/>
                    </a:cubicBezTo>
                    <a:cubicBezTo>
                      <a:pt x="9818" y="12086"/>
                      <a:pt x="10699" y="11148"/>
                      <a:pt x="11782" y="11148"/>
                    </a:cubicBezTo>
                    <a:lnTo>
                      <a:pt x="17673" y="11148"/>
                    </a:lnTo>
                    <a:cubicBezTo>
                      <a:pt x="18077" y="11142"/>
                      <a:pt x="18477" y="10934"/>
                      <a:pt x="18721" y="10588"/>
                    </a:cubicBezTo>
                    <a:cubicBezTo>
                      <a:pt x="18789" y="10491"/>
                      <a:pt x="18842" y="10381"/>
                      <a:pt x="18885" y="10267"/>
                    </a:cubicBezTo>
                    <a:cubicBezTo>
                      <a:pt x="18890" y="10251"/>
                      <a:pt x="18901" y="10239"/>
                      <a:pt x="18906" y="10224"/>
                    </a:cubicBezTo>
                    <a:cubicBezTo>
                      <a:pt x="19377" y="10880"/>
                      <a:pt x="19636" y="11686"/>
                      <a:pt x="19636" y="12541"/>
                    </a:cubicBezTo>
                    <a:cubicBezTo>
                      <a:pt x="19636" y="13613"/>
                      <a:pt x="19230" y="14607"/>
                      <a:pt x="18509" y="15329"/>
                    </a:cubicBezTo>
                    <a:moveTo>
                      <a:pt x="17673" y="17767"/>
                    </a:moveTo>
                    <a:cubicBezTo>
                      <a:pt x="17673" y="19114"/>
                      <a:pt x="16647" y="20206"/>
                      <a:pt x="15382" y="20206"/>
                    </a:cubicBezTo>
                    <a:lnTo>
                      <a:pt x="3600" y="20206"/>
                    </a:lnTo>
                    <a:cubicBezTo>
                      <a:pt x="2334" y="20206"/>
                      <a:pt x="1309" y="19114"/>
                      <a:pt x="1309" y="17767"/>
                    </a:cubicBezTo>
                    <a:lnTo>
                      <a:pt x="1309" y="6786"/>
                    </a:lnTo>
                    <a:cubicBezTo>
                      <a:pt x="1931" y="7334"/>
                      <a:pt x="2730" y="7664"/>
                      <a:pt x="3600" y="7664"/>
                    </a:cubicBezTo>
                    <a:lnTo>
                      <a:pt x="14400" y="7664"/>
                    </a:lnTo>
                    <a:lnTo>
                      <a:pt x="17018" y="7664"/>
                    </a:lnTo>
                    <a:cubicBezTo>
                      <a:pt x="17379" y="7664"/>
                      <a:pt x="17673" y="7976"/>
                      <a:pt x="17673" y="8361"/>
                    </a:cubicBezTo>
                    <a:lnTo>
                      <a:pt x="17673" y="9754"/>
                    </a:lnTo>
                    <a:lnTo>
                      <a:pt x="11782" y="9754"/>
                    </a:lnTo>
                    <a:cubicBezTo>
                      <a:pt x="9974" y="9754"/>
                      <a:pt x="8509" y="11314"/>
                      <a:pt x="8509" y="13238"/>
                    </a:cubicBezTo>
                    <a:cubicBezTo>
                      <a:pt x="8509" y="15163"/>
                      <a:pt x="9974" y="16722"/>
                      <a:pt x="11782" y="16722"/>
                    </a:cubicBezTo>
                    <a:lnTo>
                      <a:pt x="17673" y="16722"/>
                    </a:lnTo>
                    <a:cubicBezTo>
                      <a:pt x="17673" y="16722"/>
                      <a:pt x="17673" y="17767"/>
                      <a:pt x="17673" y="17767"/>
                    </a:cubicBezTo>
                    <a:close/>
                    <a:moveTo>
                      <a:pt x="16363" y="5574"/>
                    </a:moveTo>
                    <a:lnTo>
                      <a:pt x="16363" y="6270"/>
                    </a:lnTo>
                    <a:lnTo>
                      <a:pt x="14400" y="6270"/>
                    </a:lnTo>
                    <a:lnTo>
                      <a:pt x="3600" y="6270"/>
                    </a:lnTo>
                    <a:cubicBezTo>
                      <a:pt x="3246" y="6270"/>
                      <a:pt x="2916" y="6179"/>
                      <a:pt x="2617" y="6027"/>
                    </a:cubicBezTo>
                    <a:lnTo>
                      <a:pt x="2617" y="5574"/>
                    </a:lnTo>
                    <a:cubicBezTo>
                      <a:pt x="2617" y="5574"/>
                      <a:pt x="16363" y="5574"/>
                      <a:pt x="16363" y="5574"/>
                    </a:cubicBezTo>
                    <a:close/>
                    <a:moveTo>
                      <a:pt x="16363" y="4877"/>
                    </a:moveTo>
                    <a:lnTo>
                      <a:pt x="2617" y="4877"/>
                    </a:lnTo>
                    <a:lnTo>
                      <a:pt x="2617" y="4180"/>
                    </a:lnTo>
                    <a:lnTo>
                      <a:pt x="16363" y="4180"/>
                    </a:lnTo>
                    <a:cubicBezTo>
                      <a:pt x="16363" y="4180"/>
                      <a:pt x="16363" y="4877"/>
                      <a:pt x="16363" y="4877"/>
                    </a:cubicBezTo>
                    <a:close/>
                    <a:moveTo>
                      <a:pt x="16363" y="3483"/>
                    </a:moveTo>
                    <a:lnTo>
                      <a:pt x="2617" y="3483"/>
                    </a:lnTo>
                    <a:lnTo>
                      <a:pt x="2617" y="2787"/>
                    </a:lnTo>
                    <a:lnTo>
                      <a:pt x="16363" y="2787"/>
                    </a:lnTo>
                    <a:cubicBezTo>
                      <a:pt x="16363" y="2787"/>
                      <a:pt x="16363" y="3483"/>
                      <a:pt x="16363" y="3483"/>
                    </a:cubicBezTo>
                    <a:close/>
                    <a:moveTo>
                      <a:pt x="3600" y="1393"/>
                    </a:moveTo>
                    <a:lnTo>
                      <a:pt x="14400" y="1393"/>
                    </a:lnTo>
                    <a:lnTo>
                      <a:pt x="17018" y="1393"/>
                    </a:lnTo>
                    <a:cubicBezTo>
                      <a:pt x="17379" y="1393"/>
                      <a:pt x="17673" y="1705"/>
                      <a:pt x="17673" y="2090"/>
                    </a:cubicBezTo>
                    <a:lnTo>
                      <a:pt x="17673" y="3832"/>
                    </a:lnTo>
                    <a:lnTo>
                      <a:pt x="17673" y="4180"/>
                    </a:lnTo>
                    <a:lnTo>
                      <a:pt x="17673" y="6398"/>
                    </a:lnTo>
                    <a:cubicBezTo>
                      <a:pt x="17466" y="6321"/>
                      <a:pt x="17249" y="6270"/>
                      <a:pt x="17018" y="6270"/>
                    </a:cubicBezTo>
                    <a:lnTo>
                      <a:pt x="17018" y="5574"/>
                    </a:lnTo>
                    <a:lnTo>
                      <a:pt x="17018" y="4180"/>
                    </a:lnTo>
                    <a:lnTo>
                      <a:pt x="17018" y="2787"/>
                    </a:lnTo>
                    <a:cubicBezTo>
                      <a:pt x="17018" y="2401"/>
                      <a:pt x="16724" y="2090"/>
                      <a:pt x="16363" y="2090"/>
                    </a:cubicBezTo>
                    <a:lnTo>
                      <a:pt x="2617" y="2090"/>
                    </a:lnTo>
                    <a:cubicBezTo>
                      <a:pt x="2256" y="2090"/>
                      <a:pt x="1963" y="2401"/>
                      <a:pt x="1963" y="2787"/>
                    </a:cubicBezTo>
                    <a:lnTo>
                      <a:pt x="1963" y="4180"/>
                    </a:lnTo>
                    <a:lnTo>
                      <a:pt x="1963" y="5534"/>
                    </a:lnTo>
                    <a:cubicBezTo>
                      <a:pt x="1559" y="5094"/>
                      <a:pt x="1309" y="4495"/>
                      <a:pt x="1309" y="3832"/>
                    </a:cubicBezTo>
                    <a:cubicBezTo>
                      <a:pt x="1309" y="2485"/>
                      <a:pt x="2334" y="1393"/>
                      <a:pt x="3600" y="1393"/>
                    </a:cubicBezTo>
                    <a:moveTo>
                      <a:pt x="18983" y="8361"/>
                    </a:moveTo>
                    <a:lnTo>
                      <a:pt x="18982" y="8361"/>
                    </a:lnTo>
                    <a:lnTo>
                      <a:pt x="18982" y="4180"/>
                    </a:lnTo>
                    <a:lnTo>
                      <a:pt x="18982" y="3832"/>
                    </a:lnTo>
                    <a:lnTo>
                      <a:pt x="18982" y="2090"/>
                    </a:lnTo>
                    <a:cubicBezTo>
                      <a:pt x="18982" y="935"/>
                      <a:pt x="18102" y="0"/>
                      <a:pt x="17018" y="0"/>
                    </a:cubicBezTo>
                    <a:lnTo>
                      <a:pt x="14400" y="0"/>
                    </a:lnTo>
                    <a:lnTo>
                      <a:pt x="3600" y="0"/>
                    </a:lnTo>
                    <a:cubicBezTo>
                      <a:pt x="1614" y="0"/>
                      <a:pt x="0" y="1719"/>
                      <a:pt x="0" y="3832"/>
                    </a:cubicBezTo>
                    <a:lnTo>
                      <a:pt x="0" y="17767"/>
                    </a:lnTo>
                    <a:cubicBezTo>
                      <a:pt x="0" y="19880"/>
                      <a:pt x="1614" y="21600"/>
                      <a:pt x="3600" y="21600"/>
                    </a:cubicBezTo>
                    <a:lnTo>
                      <a:pt x="15382" y="21600"/>
                    </a:lnTo>
                    <a:cubicBezTo>
                      <a:pt x="17366" y="21600"/>
                      <a:pt x="18982" y="19880"/>
                      <a:pt x="18982" y="17767"/>
                    </a:cubicBezTo>
                    <a:lnTo>
                      <a:pt x="18982" y="16722"/>
                    </a:lnTo>
                    <a:lnTo>
                      <a:pt x="18983" y="16722"/>
                    </a:lnTo>
                    <a:cubicBezTo>
                      <a:pt x="21600" y="14631"/>
                      <a:pt x="21600" y="10452"/>
                      <a:pt x="18983" y="8361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264876" y="3286987"/>
            <a:ext cx="2807421" cy="2837109"/>
            <a:chOff x="4698657" y="2465240"/>
            <a:chExt cx="2105566" cy="2127832"/>
          </a:xfrm>
        </p:grpSpPr>
        <p:grpSp>
          <p:nvGrpSpPr>
            <p:cNvPr id="68" name="组合 102"/>
            <p:cNvGrpSpPr/>
            <p:nvPr/>
          </p:nvGrpSpPr>
          <p:grpSpPr bwMode="auto">
            <a:xfrm>
              <a:off x="4698657" y="2465240"/>
              <a:ext cx="2105566" cy="2127832"/>
              <a:chOff x="1148973" y="1803300"/>
              <a:chExt cx="2641800" cy="2641800"/>
            </a:xfrm>
            <a:solidFill>
              <a:schemeClr val="accent4"/>
            </a:solidFill>
          </p:grpSpPr>
          <p:grpSp>
            <p:nvGrpSpPr>
              <p:cNvPr id="73" name="组合 103"/>
              <p:cNvGrpSpPr/>
              <p:nvPr/>
            </p:nvGrpSpPr>
            <p:grpSpPr bwMode="auto">
              <a:xfrm>
                <a:off x="1148973" y="1803300"/>
                <a:ext cx="2641800" cy="2641800"/>
                <a:chOff x="1148973" y="1803300"/>
                <a:chExt cx="2641800" cy="2641800"/>
              </a:xfrm>
              <a:grpFill/>
            </p:grpSpPr>
            <p:sp>
              <p:nvSpPr>
                <p:cNvPr id="75" name="梯形 105"/>
                <p:cNvSpPr/>
                <p:nvPr/>
              </p:nvSpPr>
              <p:spPr>
                <a:xfrm>
                  <a:off x="2236102" y="1803300"/>
                  <a:ext cx="467542" cy="432369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76" name="梯形 106"/>
                <p:cNvSpPr/>
                <p:nvPr/>
              </p:nvSpPr>
              <p:spPr>
                <a:xfrm rot="1800000">
                  <a:off x="2789170" y="1952250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77" name="梯形 107"/>
                <p:cNvSpPr/>
                <p:nvPr/>
              </p:nvSpPr>
              <p:spPr>
                <a:xfrm rot="3600000">
                  <a:off x="3192010" y="2356127"/>
                  <a:ext cx="469607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78" name="梯形 108"/>
                <p:cNvSpPr/>
                <p:nvPr/>
              </p:nvSpPr>
              <p:spPr>
                <a:xfrm rot="5400000">
                  <a:off x="3340253" y="2908486"/>
                  <a:ext cx="469608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79" name="梯形 109"/>
                <p:cNvSpPr/>
                <p:nvPr/>
              </p:nvSpPr>
              <p:spPr>
                <a:xfrm rot="7200000">
                  <a:off x="3192010" y="3460843"/>
                  <a:ext cx="469607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80" name="梯形 110"/>
                <p:cNvSpPr/>
                <p:nvPr/>
              </p:nvSpPr>
              <p:spPr>
                <a:xfrm rot="9000000">
                  <a:off x="2789170" y="3865848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81" name="梯形 111"/>
                <p:cNvSpPr/>
                <p:nvPr/>
              </p:nvSpPr>
              <p:spPr>
                <a:xfrm rot="10800000">
                  <a:off x="2236102" y="4012731"/>
                  <a:ext cx="467542" cy="432369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82" name="梯形 112"/>
                <p:cNvSpPr/>
                <p:nvPr/>
              </p:nvSpPr>
              <p:spPr>
                <a:xfrm rot="12600000">
                  <a:off x="1683035" y="3865848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83" name="梯形 113"/>
                <p:cNvSpPr/>
                <p:nvPr/>
              </p:nvSpPr>
              <p:spPr>
                <a:xfrm rot="14400000">
                  <a:off x="1278131" y="3460841"/>
                  <a:ext cx="469607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84" name="梯形 114"/>
                <p:cNvSpPr/>
                <p:nvPr/>
              </p:nvSpPr>
              <p:spPr>
                <a:xfrm rot="16200000">
                  <a:off x="1129885" y="2908484"/>
                  <a:ext cx="469608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85" name="梯形 115"/>
                <p:cNvSpPr/>
                <p:nvPr/>
              </p:nvSpPr>
              <p:spPr>
                <a:xfrm rot="18000000">
                  <a:off x="1278131" y="2356126"/>
                  <a:ext cx="469607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  <p:sp>
              <p:nvSpPr>
                <p:cNvPr id="86" name="梯形 116"/>
                <p:cNvSpPr/>
                <p:nvPr/>
              </p:nvSpPr>
              <p:spPr>
                <a:xfrm rot="19800000">
                  <a:off x="1683035" y="1952250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74" name="同心圆 104"/>
              <p:cNvSpPr/>
              <p:nvPr/>
            </p:nvSpPr>
            <p:spPr>
              <a:xfrm>
                <a:off x="1548094" y="2204639"/>
                <a:ext cx="1872068" cy="1872223"/>
              </a:xfrm>
              <a:prstGeom prst="donut">
                <a:avLst>
                  <a:gd name="adj" fmla="val 5497"/>
                </a:avLst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69" name="Group 191"/>
            <p:cNvGrpSpPr/>
            <p:nvPr/>
          </p:nvGrpSpPr>
          <p:grpSpPr>
            <a:xfrm>
              <a:off x="5567325" y="3326900"/>
              <a:ext cx="402798" cy="402798"/>
              <a:chOff x="4439444" y="1652588"/>
              <a:chExt cx="464344" cy="464344"/>
            </a:xfrm>
            <a:solidFill>
              <a:srgbClr val="005696"/>
            </a:solidFill>
          </p:grpSpPr>
          <p:sp>
            <p:nvSpPr>
              <p:cNvPr id="70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71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  <p:sp>
            <p:nvSpPr>
              <p:cNvPr id="72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5">
                  <a:sym typeface="Gill Sans" charset="0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7272424" y="1807229"/>
            <a:ext cx="1440651" cy="1455887"/>
            <a:chOff x="5454318" y="1355422"/>
            <a:chExt cx="1080488" cy="1091915"/>
          </a:xfrm>
        </p:grpSpPr>
        <p:grpSp>
          <p:nvGrpSpPr>
            <p:cNvPr id="88" name="组合 102"/>
            <p:cNvGrpSpPr/>
            <p:nvPr/>
          </p:nvGrpSpPr>
          <p:grpSpPr bwMode="auto">
            <a:xfrm>
              <a:off x="5454318" y="1355422"/>
              <a:ext cx="1080488" cy="1091915"/>
              <a:chOff x="1148973" y="1803300"/>
              <a:chExt cx="2641800" cy="2641800"/>
            </a:xfrm>
            <a:solidFill>
              <a:schemeClr val="accent2"/>
            </a:solidFill>
          </p:grpSpPr>
          <p:grpSp>
            <p:nvGrpSpPr>
              <p:cNvPr id="97" name="组合 103"/>
              <p:cNvGrpSpPr/>
              <p:nvPr/>
            </p:nvGrpSpPr>
            <p:grpSpPr bwMode="auto">
              <a:xfrm>
                <a:off x="1148973" y="1803300"/>
                <a:ext cx="2641800" cy="2641800"/>
                <a:chOff x="1148973" y="1803300"/>
                <a:chExt cx="2641800" cy="2641800"/>
              </a:xfrm>
              <a:grpFill/>
            </p:grpSpPr>
            <p:sp>
              <p:nvSpPr>
                <p:cNvPr id="99" name="梯形 105"/>
                <p:cNvSpPr/>
                <p:nvPr/>
              </p:nvSpPr>
              <p:spPr>
                <a:xfrm>
                  <a:off x="2236102" y="1803300"/>
                  <a:ext cx="467542" cy="432369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0" name="梯形 106"/>
                <p:cNvSpPr/>
                <p:nvPr/>
              </p:nvSpPr>
              <p:spPr>
                <a:xfrm rot="1800000">
                  <a:off x="2789170" y="1952250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1" name="梯形 107"/>
                <p:cNvSpPr/>
                <p:nvPr/>
              </p:nvSpPr>
              <p:spPr>
                <a:xfrm rot="3600000">
                  <a:off x="3192010" y="2356127"/>
                  <a:ext cx="469607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2" name="梯形 108"/>
                <p:cNvSpPr/>
                <p:nvPr/>
              </p:nvSpPr>
              <p:spPr>
                <a:xfrm rot="5400000">
                  <a:off x="3340253" y="2908486"/>
                  <a:ext cx="469608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3" name="梯形 109"/>
                <p:cNvSpPr/>
                <p:nvPr/>
              </p:nvSpPr>
              <p:spPr>
                <a:xfrm rot="7200000">
                  <a:off x="3192010" y="3460843"/>
                  <a:ext cx="469607" cy="431430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4" name="梯形 110"/>
                <p:cNvSpPr/>
                <p:nvPr/>
              </p:nvSpPr>
              <p:spPr>
                <a:xfrm rot="9000000">
                  <a:off x="2789170" y="3865848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5" name="梯形 111"/>
                <p:cNvSpPr/>
                <p:nvPr/>
              </p:nvSpPr>
              <p:spPr>
                <a:xfrm rot="10800000">
                  <a:off x="2236102" y="4012731"/>
                  <a:ext cx="467542" cy="432369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6" name="梯形 112"/>
                <p:cNvSpPr/>
                <p:nvPr/>
              </p:nvSpPr>
              <p:spPr>
                <a:xfrm rot="12600000">
                  <a:off x="1683035" y="3865848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7" name="梯形 113"/>
                <p:cNvSpPr/>
                <p:nvPr/>
              </p:nvSpPr>
              <p:spPr>
                <a:xfrm rot="14400000">
                  <a:off x="1278131" y="3460841"/>
                  <a:ext cx="469607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8" name="梯形 114"/>
                <p:cNvSpPr/>
                <p:nvPr/>
              </p:nvSpPr>
              <p:spPr>
                <a:xfrm rot="16200000">
                  <a:off x="1129885" y="2908484"/>
                  <a:ext cx="469608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09" name="梯形 115"/>
                <p:cNvSpPr/>
                <p:nvPr/>
              </p:nvSpPr>
              <p:spPr>
                <a:xfrm rot="18000000">
                  <a:off x="1278131" y="2356126"/>
                  <a:ext cx="469607" cy="43143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  <p:sp>
              <p:nvSpPr>
                <p:cNvPr id="110" name="梯形 116"/>
                <p:cNvSpPr/>
                <p:nvPr/>
              </p:nvSpPr>
              <p:spPr>
                <a:xfrm rot="19800000">
                  <a:off x="1683035" y="1952250"/>
                  <a:ext cx="467542" cy="430301"/>
                </a:xfrm>
                <a:prstGeom prst="trapezoid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65" u="sng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98" name="同心圆 104"/>
              <p:cNvSpPr/>
              <p:nvPr/>
            </p:nvSpPr>
            <p:spPr>
              <a:xfrm>
                <a:off x="1548094" y="2204639"/>
                <a:ext cx="1872068" cy="1872223"/>
              </a:xfrm>
              <a:prstGeom prst="donut">
                <a:avLst>
                  <a:gd name="adj" fmla="val 5497"/>
                </a:avLst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 u="sng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89" name="Group 195"/>
            <p:cNvGrpSpPr/>
            <p:nvPr/>
          </p:nvGrpSpPr>
          <p:grpSpPr>
            <a:xfrm>
              <a:off x="5830789" y="1769831"/>
              <a:ext cx="332891" cy="260053"/>
              <a:chOff x="2581275" y="1710532"/>
              <a:chExt cx="464344" cy="362744"/>
            </a:xfrm>
            <a:solidFill>
              <a:srgbClr val="005696"/>
            </a:solidFill>
          </p:grpSpPr>
          <p:sp>
            <p:nvSpPr>
              <p:cNvPr id="90" name="AutoShape 140"/>
              <p:cNvSpPr/>
              <p:nvPr/>
            </p:nvSpPr>
            <p:spPr bwMode="auto">
              <a:xfrm>
                <a:off x="2639219" y="1768475"/>
                <a:ext cx="290513" cy="235744"/>
              </a:xfrm>
              <a:custGeom>
                <a:avLst/>
                <a:gdLst>
                  <a:gd name="T0" fmla="+- 0 10800 376"/>
                  <a:gd name="T1" fmla="*/ T0 w 20848"/>
                  <a:gd name="T2" fmla="*/ 10800 h 21600"/>
                  <a:gd name="T3" fmla="+- 0 10800 376"/>
                  <a:gd name="T4" fmla="*/ T3 w 20848"/>
                  <a:gd name="T5" fmla="*/ 10800 h 21600"/>
                  <a:gd name="T6" fmla="+- 0 10800 376"/>
                  <a:gd name="T7" fmla="*/ T6 w 20848"/>
                  <a:gd name="T8" fmla="*/ 10800 h 21600"/>
                  <a:gd name="T9" fmla="+- 0 10800 376"/>
                  <a:gd name="T10" fmla="*/ T9 w 208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848" h="21600">
                    <a:moveTo>
                      <a:pt x="18728" y="19178"/>
                    </a:moveTo>
                    <a:cubicBezTo>
                      <a:pt x="13191" y="20631"/>
                      <a:pt x="7654" y="20631"/>
                      <a:pt x="2118" y="19178"/>
                    </a:cubicBezTo>
                    <a:cubicBezTo>
                      <a:pt x="678" y="13592"/>
                      <a:pt x="678" y="8008"/>
                      <a:pt x="2118" y="2421"/>
                    </a:cubicBezTo>
                    <a:cubicBezTo>
                      <a:pt x="7654" y="968"/>
                      <a:pt x="13191" y="968"/>
                      <a:pt x="18728" y="2421"/>
                    </a:cubicBezTo>
                    <a:cubicBezTo>
                      <a:pt x="20168" y="8008"/>
                      <a:pt x="20168" y="13592"/>
                      <a:pt x="18728" y="19178"/>
                    </a:cubicBezTo>
                    <a:moveTo>
                      <a:pt x="18938" y="1116"/>
                    </a:moveTo>
                    <a:cubicBezTo>
                      <a:pt x="16114" y="375"/>
                      <a:pt x="13249" y="0"/>
                      <a:pt x="10423" y="0"/>
                    </a:cubicBezTo>
                    <a:cubicBezTo>
                      <a:pt x="7597" y="0"/>
                      <a:pt x="4732" y="375"/>
                      <a:pt x="1908" y="1116"/>
                    </a:cubicBezTo>
                    <a:cubicBezTo>
                      <a:pt x="1543" y="1213"/>
                      <a:pt x="1244" y="1552"/>
                      <a:pt x="1127" y="2004"/>
                    </a:cubicBezTo>
                    <a:cubicBezTo>
                      <a:pt x="-376" y="7841"/>
                      <a:pt x="-376" y="13759"/>
                      <a:pt x="1127" y="19593"/>
                    </a:cubicBezTo>
                    <a:cubicBezTo>
                      <a:pt x="1244" y="20047"/>
                      <a:pt x="1543" y="20386"/>
                      <a:pt x="1908" y="20482"/>
                    </a:cubicBezTo>
                    <a:cubicBezTo>
                      <a:pt x="4732" y="21224"/>
                      <a:pt x="7597" y="21600"/>
                      <a:pt x="10423" y="21600"/>
                    </a:cubicBezTo>
                    <a:cubicBezTo>
                      <a:pt x="13249" y="21600"/>
                      <a:pt x="16114" y="21224"/>
                      <a:pt x="18938" y="20482"/>
                    </a:cubicBezTo>
                    <a:cubicBezTo>
                      <a:pt x="19303" y="20386"/>
                      <a:pt x="19602" y="20047"/>
                      <a:pt x="19719" y="19593"/>
                    </a:cubicBezTo>
                    <a:cubicBezTo>
                      <a:pt x="21223" y="13759"/>
                      <a:pt x="21223" y="7841"/>
                      <a:pt x="19719" y="2004"/>
                    </a:cubicBezTo>
                    <a:cubicBezTo>
                      <a:pt x="19602" y="1552"/>
                      <a:pt x="19303" y="1213"/>
                      <a:pt x="18938" y="111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1" name="AutoShape 141"/>
              <p:cNvSpPr/>
              <p:nvPr/>
            </p:nvSpPr>
            <p:spPr bwMode="auto">
              <a:xfrm>
                <a:off x="2581275" y="1710532"/>
                <a:ext cx="464344" cy="362744"/>
              </a:xfrm>
              <a:custGeom>
                <a:avLst/>
                <a:gdLst>
                  <a:gd name="T0" fmla="+- 0 10800 252"/>
                  <a:gd name="T1" fmla="*/ T0 w 21096"/>
                  <a:gd name="T2" fmla="*/ 10800 h 21600"/>
                  <a:gd name="T3" fmla="+- 0 10800 252"/>
                  <a:gd name="T4" fmla="*/ T3 w 21096"/>
                  <a:gd name="T5" fmla="*/ 10800 h 21600"/>
                  <a:gd name="T6" fmla="+- 0 10800 252"/>
                  <a:gd name="T7" fmla="*/ T6 w 21096"/>
                  <a:gd name="T8" fmla="*/ 10800 h 21600"/>
                  <a:gd name="T9" fmla="+- 0 10800 252"/>
                  <a:gd name="T10" fmla="*/ T9 w 210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096" h="21600">
                    <a:moveTo>
                      <a:pt x="19056" y="18331"/>
                    </a:moveTo>
                    <a:cubicBezTo>
                      <a:pt x="13383" y="19233"/>
                      <a:pt x="7711" y="19233"/>
                      <a:pt x="2038" y="18331"/>
                    </a:cubicBezTo>
                    <a:cubicBezTo>
                      <a:pt x="1074" y="13022"/>
                      <a:pt x="1074" y="7713"/>
                      <a:pt x="2038" y="2404"/>
                    </a:cubicBezTo>
                    <a:cubicBezTo>
                      <a:pt x="7711" y="1502"/>
                      <a:pt x="13383" y="1502"/>
                      <a:pt x="19056" y="2404"/>
                    </a:cubicBezTo>
                    <a:cubicBezTo>
                      <a:pt x="20021" y="7713"/>
                      <a:pt x="20021" y="13022"/>
                      <a:pt x="19056" y="18331"/>
                    </a:cubicBezTo>
                    <a:moveTo>
                      <a:pt x="20338" y="2005"/>
                    </a:moveTo>
                    <a:cubicBezTo>
                      <a:pt x="20211" y="1301"/>
                      <a:pt x="19762" y="776"/>
                      <a:pt x="19215" y="689"/>
                    </a:cubicBezTo>
                    <a:cubicBezTo>
                      <a:pt x="16339" y="232"/>
                      <a:pt x="13423" y="0"/>
                      <a:pt x="10547" y="0"/>
                    </a:cubicBezTo>
                    <a:cubicBezTo>
                      <a:pt x="7671" y="0"/>
                      <a:pt x="4755" y="232"/>
                      <a:pt x="1879" y="689"/>
                    </a:cubicBezTo>
                    <a:cubicBezTo>
                      <a:pt x="1332" y="776"/>
                      <a:pt x="883" y="1301"/>
                      <a:pt x="756" y="2005"/>
                    </a:cubicBezTo>
                    <a:cubicBezTo>
                      <a:pt x="-252" y="7553"/>
                      <a:pt x="-252" y="13181"/>
                      <a:pt x="756" y="18731"/>
                    </a:cubicBezTo>
                    <a:cubicBezTo>
                      <a:pt x="883" y="19434"/>
                      <a:pt x="1332" y="19959"/>
                      <a:pt x="1879" y="20046"/>
                    </a:cubicBezTo>
                    <a:cubicBezTo>
                      <a:pt x="3265" y="20266"/>
                      <a:pt x="4660" y="20429"/>
                      <a:pt x="6055" y="20544"/>
                    </a:cubicBezTo>
                    <a:cubicBezTo>
                      <a:pt x="5979" y="20606"/>
                      <a:pt x="5931" y="20670"/>
                      <a:pt x="5931" y="20735"/>
                    </a:cubicBezTo>
                    <a:cubicBezTo>
                      <a:pt x="5931" y="21213"/>
                      <a:pt x="7997" y="21599"/>
                      <a:pt x="10547" y="21599"/>
                    </a:cubicBezTo>
                    <a:cubicBezTo>
                      <a:pt x="13097" y="21599"/>
                      <a:pt x="15164" y="21213"/>
                      <a:pt x="15164" y="20735"/>
                    </a:cubicBezTo>
                    <a:cubicBezTo>
                      <a:pt x="15164" y="20670"/>
                      <a:pt x="15115" y="20606"/>
                      <a:pt x="15040" y="20544"/>
                    </a:cubicBezTo>
                    <a:cubicBezTo>
                      <a:pt x="16434" y="20429"/>
                      <a:pt x="17830" y="20266"/>
                      <a:pt x="19215" y="20046"/>
                    </a:cubicBezTo>
                    <a:cubicBezTo>
                      <a:pt x="19762" y="19959"/>
                      <a:pt x="20211" y="19434"/>
                      <a:pt x="20338" y="18731"/>
                    </a:cubicBezTo>
                    <a:cubicBezTo>
                      <a:pt x="21347" y="13181"/>
                      <a:pt x="21347" y="7553"/>
                      <a:pt x="20338" y="2005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2" name="AutoShape 142"/>
              <p:cNvSpPr/>
              <p:nvPr/>
            </p:nvSpPr>
            <p:spPr bwMode="auto">
              <a:xfrm>
                <a:off x="2944019" y="1783557"/>
                <a:ext cx="43656" cy="428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7200"/>
                    </a:moveTo>
                    <a:cubicBezTo>
                      <a:pt x="12779" y="7200"/>
                      <a:pt x="14399" y="8820"/>
                      <a:pt x="14399" y="10800"/>
                    </a:cubicBezTo>
                    <a:cubicBezTo>
                      <a:pt x="14399" y="12779"/>
                      <a:pt x="12779" y="14400"/>
                      <a:pt x="10800" y="14400"/>
                    </a:cubicBezTo>
                    <a:cubicBezTo>
                      <a:pt x="8820" y="14400"/>
                      <a:pt x="7199" y="12779"/>
                      <a:pt x="7199" y="10800"/>
                    </a:cubicBezTo>
                    <a:cubicBezTo>
                      <a:pt x="7199" y="8820"/>
                      <a:pt x="8820" y="7200"/>
                      <a:pt x="10800" y="7200"/>
                    </a:cubicBezTo>
                    <a:moveTo>
                      <a:pt x="10800" y="21599"/>
                    </a:move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3" name="AutoShape 143"/>
              <p:cNvSpPr/>
              <p:nvPr/>
            </p:nvSpPr>
            <p:spPr bwMode="auto">
              <a:xfrm>
                <a:off x="2929732" y="1971675"/>
                <a:ext cx="57944" cy="150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4" name="AutoShape 144"/>
              <p:cNvSpPr/>
              <p:nvPr/>
            </p:nvSpPr>
            <p:spPr bwMode="auto">
              <a:xfrm>
                <a:off x="2944019" y="1928019"/>
                <a:ext cx="58738" cy="150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5" name="AutoShape 145"/>
              <p:cNvSpPr/>
              <p:nvPr/>
            </p:nvSpPr>
            <p:spPr bwMode="auto">
              <a:xfrm>
                <a:off x="2944019" y="1885157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6" name="AutoShape 146"/>
              <p:cNvSpPr/>
              <p:nvPr/>
            </p:nvSpPr>
            <p:spPr bwMode="auto">
              <a:xfrm>
                <a:off x="2697957" y="1826419"/>
                <a:ext cx="86519" cy="61119"/>
              </a:xfrm>
              <a:custGeom>
                <a:avLst/>
                <a:gdLst>
                  <a:gd name="T0" fmla="+- 0 10822 44"/>
                  <a:gd name="T1" fmla="*/ T0 w 21556"/>
                  <a:gd name="T2" fmla="+- 0 10826 53"/>
                  <a:gd name="T3" fmla="*/ 10826 h 21547"/>
                  <a:gd name="T4" fmla="+- 0 10822 44"/>
                  <a:gd name="T5" fmla="*/ T4 w 21556"/>
                  <a:gd name="T6" fmla="+- 0 10826 53"/>
                  <a:gd name="T7" fmla="*/ 10826 h 21547"/>
                  <a:gd name="T8" fmla="+- 0 10822 44"/>
                  <a:gd name="T9" fmla="*/ T8 w 21556"/>
                  <a:gd name="T10" fmla="+- 0 10826 53"/>
                  <a:gd name="T11" fmla="*/ 10826 h 21547"/>
                  <a:gd name="T12" fmla="+- 0 10822 44"/>
                  <a:gd name="T13" fmla="*/ T12 w 21556"/>
                  <a:gd name="T14" fmla="+- 0 10826 53"/>
                  <a:gd name="T15" fmla="*/ 10826 h 2154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556" h="21547">
                    <a:moveTo>
                      <a:pt x="19751" y="2"/>
                    </a:moveTo>
                    <a:lnTo>
                      <a:pt x="3200" y="1845"/>
                    </a:lnTo>
                    <a:cubicBezTo>
                      <a:pt x="2215" y="2010"/>
                      <a:pt x="1272" y="3284"/>
                      <a:pt x="1106" y="4676"/>
                    </a:cubicBezTo>
                    <a:lnTo>
                      <a:pt x="1" y="18986"/>
                    </a:lnTo>
                    <a:cubicBezTo>
                      <a:pt x="-44" y="20398"/>
                      <a:pt x="724" y="21547"/>
                      <a:pt x="1712" y="21547"/>
                    </a:cubicBezTo>
                    <a:cubicBezTo>
                      <a:pt x="2698" y="21547"/>
                      <a:pt x="3542" y="20398"/>
                      <a:pt x="3582" y="18978"/>
                    </a:cubicBezTo>
                    <a:lnTo>
                      <a:pt x="4185" y="9251"/>
                    </a:lnTo>
                    <a:cubicBezTo>
                      <a:pt x="4319" y="7849"/>
                      <a:pt x="5235" y="6592"/>
                      <a:pt x="6220" y="6447"/>
                    </a:cubicBezTo>
                    <a:lnTo>
                      <a:pt x="19751" y="5128"/>
                    </a:lnTo>
                    <a:cubicBezTo>
                      <a:pt x="20743" y="5078"/>
                      <a:pt x="21556" y="3884"/>
                      <a:pt x="21556" y="2467"/>
                    </a:cubicBezTo>
                    <a:cubicBezTo>
                      <a:pt x="21556" y="1055"/>
                      <a:pt x="20743" y="-53"/>
                      <a:pt x="1975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>
            <a:off x="2259729" y="2060024"/>
            <a:ext cx="2306320" cy="1569720"/>
            <a:chOff x="1301400" y="1638320"/>
            <a:chExt cx="1729740" cy="1177290"/>
          </a:xfrm>
        </p:grpSpPr>
        <p:sp>
          <p:nvSpPr>
            <p:cNvPr id="112" name="TextBox 111"/>
            <p:cNvSpPr txBox="1"/>
            <p:nvPr/>
          </p:nvSpPr>
          <p:spPr>
            <a:xfrm>
              <a:off x="1301400" y="1950740"/>
              <a:ext cx="1729740" cy="864870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让电梯运行更安全，更舒适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1200" dirty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成就客户、成就品牌、成就员工</a:t>
              </a:r>
              <a:endParaRPr lang="zh-CN" altLang="en-US" sz="1200" dirty="0">
                <a:solidFill>
                  <a:schemeClr val="dk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Achievement of </a:t>
              </a:r>
              <a:r>
                <a:rPr lang="zh-CN" altLang="en-US" sz="1200" dirty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Customer</a:t>
              </a:r>
              <a:endParaRPr lang="en-US" altLang="zh-CN" sz="1200" dirty="0">
                <a:solidFill>
                  <a:schemeClr val="dk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 smtClean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Achievement of Brand</a:t>
              </a:r>
              <a:endParaRPr lang="en-US" altLang="zh-CN" sz="1200" dirty="0" smtClean="0">
                <a:solidFill>
                  <a:schemeClr val="dk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 smtClean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Achievement of Employee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815185" y="1638320"/>
              <a:ext cx="407670" cy="2466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2135" b="1" dirty="0">
                  <a:solidFill>
                    <a:srgbClr val="00B050"/>
                  </a:solidFill>
                  <a:latin typeface="+mj-ea"/>
                  <a:ea typeface="+mj-ea"/>
                </a:rPr>
                <a:t>使命</a:t>
              </a:r>
              <a:endParaRPr lang="en-US" sz="2135" b="1" dirty="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9312975" y="2114404"/>
            <a:ext cx="2058247" cy="1005840"/>
            <a:chOff x="1305648" y="1638320"/>
            <a:chExt cx="1543685" cy="754380"/>
          </a:xfrm>
        </p:grpSpPr>
        <p:sp>
          <p:nvSpPr>
            <p:cNvPr id="115" name="TextBox 114"/>
            <p:cNvSpPr txBox="1"/>
            <p:nvPr/>
          </p:nvSpPr>
          <p:spPr>
            <a:xfrm>
              <a:off x="1305648" y="1943120"/>
              <a:ext cx="1543685" cy="449580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诚信、创新、务实、合作</a:t>
              </a:r>
              <a:endParaRPr lang="zh-CN" altLang="en-US" sz="1200" dirty="0">
                <a:solidFill>
                  <a:schemeClr val="dk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en-US" altLang="zh-CN" sz="1200" dirty="0" smtClean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Trust,Dedicated,</a:t>
              </a:r>
              <a:r>
                <a:rPr lang="en-US" altLang="zh-CN" sz="1200" dirty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</a:t>
              </a:r>
              <a:r>
                <a:rPr lang="en-US" altLang="zh-CN" sz="1200" dirty="0" smtClean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nnovative</a:t>
              </a:r>
              <a:endParaRPr lang="en-US" altLang="zh-CN" sz="1200" dirty="0" smtClean="0">
                <a:solidFill>
                  <a:schemeClr val="dk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815181" y="1638320"/>
              <a:ext cx="407670" cy="2466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2135" b="1" dirty="0">
                  <a:solidFill>
                    <a:srgbClr val="00B050"/>
                  </a:solidFill>
                  <a:latin typeface="+mj-ea"/>
                  <a:ea typeface="+mj-ea"/>
                </a:rPr>
                <a:t>理念</a:t>
              </a:r>
              <a:endParaRPr lang="en-US" sz="2135" b="1" dirty="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9725952" y="4101607"/>
            <a:ext cx="2127871" cy="1206523"/>
            <a:chOff x="1366169" y="1638320"/>
            <a:chExt cx="1595903" cy="904892"/>
          </a:xfrm>
        </p:grpSpPr>
        <p:sp>
          <p:nvSpPr>
            <p:cNvPr id="118" name="TextBox 117"/>
            <p:cNvSpPr txBox="1"/>
            <p:nvPr/>
          </p:nvSpPr>
          <p:spPr>
            <a:xfrm>
              <a:off x="1366169" y="1955043"/>
              <a:ext cx="1595903" cy="588169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国际化、品牌化、专业化</a:t>
              </a:r>
              <a:endParaRPr lang="zh-CN" altLang="en-US" sz="1200" dirty="0">
                <a:solidFill>
                  <a:schemeClr val="dk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en-US" altLang="zh-CN" sz="1200" dirty="0" smtClean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Internationalization</a:t>
              </a:r>
              <a:r>
                <a:rPr lang="zh-CN" altLang="en-US" sz="1200" dirty="0" smtClean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en-US" altLang="zh-CN" sz="1200" dirty="0" smtClean="0">
                  <a:solidFill>
                    <a:schemeClr val="dk1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Professionalization</a:t>
              </a:r>
              <a:endParaRPr lang="en-US" altLang="zh-CN" sz="1200" dirty="0" smtClean="0">
                <a:solidFill>
                  <a:schemeClr val="dk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815181" y="1638320"/>
              <a:ext cx="407670" cy="2466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2135" b="1" dirty="0">
                  <a:solidFill>
                    <a:srgbClr val="00B050"/>
                  </a:solidFill>
                  <a:latin typeface="+mj-ea"/>
                  <a:ea typeface="+mj-ea"/>
                </a:rPr>
                <a:t>目标</a:t>
              </a:r>
              <a:endParaRPr lang="en-US" sz="2135" b="1" dirty="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2188231" y="3990989"/>
            <a:ext cx="2565023" cy="680039"/>
            <a:chOff x="1319153" y="1638320"/>
            <a:chExt cx="1923767" cy="510029"/>
          </a:xfrm>
        </p:grpSpPr>
        <p:sp>
          <p:nvSpPr>
            <p:cNvPr id="121" name="TextBox 120"/>
            <p:cNvSpPr txBox="1"/>
            <p:nvPr/>
          </p:nvSpPr>
          <p:spPr>
            <a:xfrm>
              <a:off x="1319153" y="1975946"/>
              <a:ext cx="1923767" cy="172403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699612" y="1638320"/>
              <a:ext cx="407670" cy="2466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2135" b="1" dirty="0">
                  <a:solidFill>
                    <a:srgbClr val="00B050"/>
                  </a:solidFill>
                  <a:latin typeface="+mj-ea"/>
                  <a:ea typeface="+mj-ea"/>
                </a:rPr>
                <a:t>愿景</a:t>
              </a:r>
              <a:endParaRPr lang="en-US" sz="2135" b="1" dirty="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9753" y="4331547"/>
            <a:ext cx="1943100" cy="1148927"/>
          </a:xfrm>
          <a:prstGeom prst="rect">
            <a:avLst/>
          </a:prstGeom>
        </p:spPr>
      </p:pic>
      <p:sp>
        <p:nvSpPr>
          <p:cNvPr id="3" name="文本框 23"/>
          <p:cNvSpPr txBox="1"/>
          <p:nvPr>
            <p:custDataLst>
              <p:tags r:id="rId2"/>
            </p:custDataLst>
          </p:nvPr>
        </p:nvSpPr>
        <p:spPr>
          <a:xfrm>
            <a:off x="2281649" y="465921"/>
            <a:ext cx="1350645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35" b="1" dirty="0" smtClean="0">
                <a:solidFill>
                  <a:srgbClr val="002060"/>
                </a:solidFill>
                <a:latin typeface="+mj-ea"/>
                <a:ea typeface="+mj-ea"/>
              </a:rPr>
              <a:t>企业文化 </a:t>
            </a:r>
            <a:endParaRPr lang="en-US" altLang="zh-CN" sz="2135" b="1" dirty="0" smtClean="0">
              <a:solidFill>
                <a:srgbClr val="002060"/>
              </a:solidFill>
              <a:latin typeface="+mj-ea"/>
              <a:ea typeface="+mj-ea"/>
            </a:endParaRPr>
          </a:p>
        </p:txBody>
      </p:sp>
      <p:pic>
        <p:nvPicPr>
          <p:cNvPr id="7" name="雨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935" y="644525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4" showWhenStopped="0">
                <p:cTn id="51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 rot="16200000" flipH="1" flipV="1">
            <a:off x="1974427" y="636693"/>
            <a:ext cx="303953" cy="150707"/>
          </a:xfrm>
          <a:prstGeom prst="triangle">
            <a:avLst/>
          </a:prstGeom>
          <a:solidFill>
            <a:srgbClr val="00B05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文本框 23"/>
          <p:cNvSpPr txBox="1"/>
          <p:nvPr>
            <p:custDataLst>
              <p:tags r:id="rId1"/>
            </p:custDataLst>
          </p:nvPr>
        </p:nvSpPr>
        <p:spPr>
          <a:xfrm>
            <a:off x="2380944" y="405527"/>
            <a:ext cx="1345565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2135" b="1" dirty="0" smtClean="0">
                <a:solidFill>
                  <a:srgbClr val="002060"/>
                </a:solidFill>
              </a:rPr>
              <a:t>质量方针</a:t>
            </a:r>
            <a:r>
              <a:rPr lang="en-US" altLang="zh-CN" sz="2135" b="1" dirty="0" smtClean="0">
                <a:solidFill>
                  <a:srgbClr val="002060"/>
                </a:solidFill>
              </a:rPr>
              <a:t> </a:t>
            </a:r>
            <a:endParaRPr lang="en-US" altLang="zh-CN" sz="3200" b="1" dirty="0" smtClean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0" name="TextBox 119"/>
          <p:cNvSpPr txBox="1"/>
          <p:nvPr>
            <p:custDataLst>
              <p:tags r:id="rId2"/>
            </p:custDataLst>
          </p:nvPr>
        </p:nvSpPr>
        <p:spPr>
          <a:xfrm>
            <a:off x="2108372" y="1705851"/>
            <a:ext cx="3852537" cy="4534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zh-CN" sz="2135" dirty="0" smtClean="0">
                <a:solidFill>
                  <a:srgbClr val="00B050"/>
                </a:solidFill>
              </a:rPr>
              <a:t>全员参与</a:t>
            </a:r>
            <a:r>
              <a:rPr lang="en-US" altLang="zh-CN" sz="2135" dirty="0" smtClean="0">
                <a:solidFill>
                  <a:srgbClr val="00B050"/>
                </a:solidFill>
              </a:rPr>
              <a:t>   </a:t>
            </a:r>
            <a:endParaRPr lang="en-US" altLang="zh-CN" sz="2135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35" dirty="0" smtClean="0">
                <a:solidFill>
                  <a:srgbClr val="00B050"/>
                </a:solidFill>
              </a:rPr>
              <a:t>TQM</a:t>
            </a:r>
            <a:endParaRPr lang="en-US" altLang="zh-CN" sz="2135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135" dirty="0" smtClean="0">
                <a:solidFill>
                  <a:srgbClr val="00B050"/>
                </a:solidFill>
              </a:rPr>
              <a:t>严抓质量</a:t>
            </a:r>
            <a:r>
              <a:rPr lang="en-US" altLang="zh-CN" sz="2135" dirty="0" smtClean="0">
                <a:solidFill>
                  <a:srgbClr val="00B050"/>
                </a:solidFill>
              </a:rPr>
              <a:t>   </a:t>
            </a:r>
            <a:endParaRPr lang="en-US" altLang="zh-CN" sz="2135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35" dirty="0" smtClean="0">
                <a:solidFill>
                  <a:srgbClr val="00B050"/>
                </a:solidFill>
              </a:rPr>
              <a:t>Quality First</a:t>
            </a:r>
            <a:endParaRPr lang="en-US" altLang="zh-CN" sz="2135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135" dirty="0" smtClean="0">
                <a:solidFill>
                  <a:srgbClr val="00B050"/>
                </a:solidFill>
              </a:rPr>
              <a:t>不断创新</a:t>
            </a:r>
            <a:r>
              <a:rPr lang="en-US" altLang="zh-CN" sz="2135" dirty="0" smtClean="0">
                <a:solidFill>
                  <a:srgbClr val="00B050"/>
                </a:solidFill>
              </a:rPr>
              <a:t>   </a:t>
            </a:r>
            <a:endParaRPr lang="en-US" altLang="zh-CN" sz="2135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35" dirty="0" smtClean="0">
                <a:solidFill>
                  <a:srgbClr val="00B050"/>
                </a:solidFill>
              </a:rPr>
              <a:t>Innovation</a:t>
            </a:r>
            <a:endParaRPr lang="en-US" altLang="zh-CN" sz="2135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135" dirty="0" smtClean="0">
                <a:solidFill>
                  <a:srgbClr val="00B050"/>
                </a:solidFill>
              </a:rPr>
              <a:t>顾客满意</a:t>
            </a:r>
            <a:r>
              <a:rPr lang="en-US" altLang="zh-CN" sz="2135" dirty="0" smtClean="0">
                <a:solidFill>
                  <a:srgbClr val="00B050"/>
                </a:solidFill>
              </a:rPr>
              <a:t>   </a:t>
            </a:r>
            <a:endParaRPr lang="en-US" altLang="zh-CN" sz="2135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35" dirty="0" smtClean="0">
                <a:solidFill>
                  <a:srgbClr val="00B050"/>
                </a:solidFill>
              </a:rPr>
              <a:t>Customer Satisfaction</a:t>
            </a:r>
            <a:endParaRPr lang="en-US" altLang="zh-CN" sz="2135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135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45760" y="1428327"/>
            <a:ext cx="5707380" cy="4577084"/>
            <a:chOff x="1609730" y="1074878"/>
            <a:chExt cx="3664787" cy="3432864"/>
          </a:xfrm>
        </p:grpSpPr>
        <p:sp>
          <p:nvSpPr>
            <p:cNvPr id="94" name="TextBox 93"/>
            <p:cNvSpPr txBox="1"/>
            <p:nvPr>
              <p:custDataLst>
                <p:tags r:id="rId3"/>
              </p:custDataLst>
            </p:nvPr>
          </p:nvSpPr>
          <p:spPr>
            <a:xfrm>
              <a:off x="2076220" y="1493255"/>
              <a:ext cx="902812" cy="499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865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全员参与</a:t>
              </a:r>
              <a:endParaRPr lang="zh-CN" altLang="en-US" sz="1865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865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TQM</a:t>
              </a:r>
              <a:endParaRPr lang="en-US" altLang="zh-CN" sz="1865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5" name="TextBox 94"/>
            <p:cNvSpPr txBox="1"/>
            <p:nvPr>
              <p:custDataLst>
                <p:tags r:id="rId4"/>
              </p:custDataLst>
            </p:nvPr>
          </p:nvSpPr>
          <p:spPr>
            <a:xfrm>
              <a:off x="2326870" y="4008625"/>
              <a:ext cx="2286588" cy="499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865" b="1" dirty="0" smtClean="0">
                  <a:solidFill>
                    <a:schemeClr val="dk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持续改善</a:t>
              </a:r>
              <a:endParaRPr lang="en-US" altLang="zh-CN" sz="1865" b="1" dirty="0" smtClean="0">
                <a:solidFill>
                  <a:schemeClr val="dk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865" b="1" dirty="0" smtClean="0">
                  <a:solidFill>
                    <a:schemeClr val="dk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Continue Improvement</a:t>
              </a:r>
              <a:endParaRPr lang="en-US" altLang="zh-CN" sz="1865" b="1" dirty="0" smtClean="0">
                <a:solidFill>
                  <a:schemeClr val="dk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TextBox 95"/>
            <p:cNvSpPr txBox="1"/>
            <p:nvPr>
              <p:custDataLst>
                <p:tags r:id="rId5"/>
              </p:custDataLst>
            </p:nvPr>
          </p:nvSpPr>
          <p:spPr>
            <a:xfrm>
              <a:off x="4033805" y="3272385"/>
              <a:ext cx="1216743" cy="499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865" dirty="0" smtClean="0">
                  <a:solidFill>
                    <a:schemeClr val="dk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</a:t>
              </a:r>
              <a:r>
                <a:rPr lang="zh-CN" altLang="en-US" sz="1865" dirty="0">
                  <a:solidFill>
                    <a:schemeClr val="dk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</a:t>
              </a:r>
              <a:endParaRPr lang="zh-CN" altLang="en-US" sz="1865" dirty="0" smtClean="0">
                <a:solidFill>
                  <a:schemeClr val="dk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865" dirty="0" smtClean="0">
                  <a:solidFill>
                    <a:schemeClr val="dk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Quality First</a:t>
              </a:r>
              <a:endParaRPr lang="en-US" altLang="zh-CN" sz="1865" dirty="0" smtClean="0">
                <a:solidFill>
                  <a:schemeClr val="dk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TextBox 96"/>
            <p:cNvSpPr txBox="1"/>
            <p:nvPr>
              <p:custDataLst>
                <p:tags r:id="rId6"/>
              </p:custDataLst>
            </p:nvPr>
          </p:nvSpPr>
          <p:spPr>
            <a:xfrm>
              <a:off x="3209400" y="1074878"/>
              <a:ext cx="2065117" cy="499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865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顾客满意</a:t>
              </a:r>
              <a:endParaRPr lang="zh-CN" altLang="en-US" sz="1865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865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Customer Satisfaction</a:t>
              </a:r>
              <a:endParaRPr lang="en-US" altLang="zh-CN" sz="1865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8" name="TextBox 97"/>
            <p:cNvSpPr txBox="1"/>
            <p:nvPr>
              <p:custDataLst>
                <p:tags r:id="rId7"/>
              </p:custDataLst>
            </p:nvPr>
          </p:nvSpPr>
          <p:spPr>
            <a:xfrm>
              <a:off x="1812560" y="2642735"/>
              <a:ext cx="1102867" cy="499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865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</a:t>
              </a:r>
              <a:endParaRPr lang="zh-CN" altLang="en-US" sz="1865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865" dirty="0" smtClean="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Innovation</a:t>
              </a:r>
              <a:endParaRPr lang="en-US" altLang="zh-CN" sz="1865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2611105" y="1974499"/>
              <a:ext cx="976857" cy="981571"/>
              <a:chOff x="304800" y="653793"/>
              <a:chExt cx="4000500" cy="4019807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0" name="同心圆 99"/>
              <p:cNvSpPr/>
              <p:nvPr>
                <p:custDataLst>
                  <p:tags r:id="rId8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rgbClr val="FFFFFF"/>
                  </a:gs>
                  <a:gs pos="55000">
                    <a:srgbClr val="F2F2F2">
                      <a:lumMod val="95000"/>
                    </a:srgbClr>
                  </a:gs>
                  <a:gs pos="100000">
                    <a:srgbClr val="A6A6A6">
                      <a:lumMod val="65000"/>
                    </a:srgb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椭圆 100"/>
              <p:cNvSpPr/>
              <p:nvPr>
                <p:custDataLst>
                  <p:tags r:id="rId9"/>
                </p:custDataLst>
              </p:nvPr>
            </p:nvSpPr>
            <p:spPr>
              <a:xfrm>
                <a:off x="394713" y="65379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rgbClr val="FFFFFF"/>
                  </a:gs>
                  <a:gs pos="51000">
                    <a:srgbClr val="F2F2F2">
                      <a:lumMod val="95000"/>
                    </a:srgbClr>
                  </a:gs>
                  <a:gs pos="100000">
                    <a:srgbClr val="BFBFBF">
                      <a:lumMod val="75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2" name="椭圆 101"/>
            <p:cNvSpPr/>
            <p:nvPr>
              <p:custDataLst>
                <p:tags r:id="rId10"/>
              </p:custDataLst>
            </p:nvPr>
          </p:nvSpPr>
          <p:spPr>
            <a:xfrm>
              <a:off x="1760912" y="3291506"/>
              <a:ext cx="727041" cy="727041"/>
            </a:xfrm>
            <a:prstGeom prst="ellipse">
              <a:avLst/>
            </a:prstGeom>
            <a:solidFill>
              <a:srgbClr val="00AAC3"/>
            </a:solidFill>
            <a:ln>
              <a:solidFill>
                <a:srgbClr val="00B050"/>
              </a:solidFill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椭圆 102"/>
            <p:cNvSpPr/>
            <p:nvPr>
              <p:custDataLst>
                <p:tags r:id="rId11"/>
              </p:custDataLst>
            </p:nvPr>
          </p:nvSpPr>
          <p:spPr>
            <a:xfrm>
              <a:off x="4037838" y="2938407"/>
              <a:ext cx="274777" cy="274777"/>
            </a:xfrm>
            <a:prstGeom prst="ellipse">
              <a:avLst/>
            </a:prstGeom>
            <a:solidFill>
              <a:srgbClr val="00AAC3"/>
            </a:solidFill>
            <a:ln>
              <a:solidFill>
                <a:srgbClr val="00B050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4561889" y="2283657"/>
              <a:ext cx="623903" cy="623903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5" name="同心圆 104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rgbClr val="FFFFFF"/>
                  </a:gs>
                  <a:gs pos="55000">
                    <a:srgbClr val="F2F2F2">
                      <a:lumMod val="95000"/>
                    </a:srgbClr>
                  </a:gs>
                  <a:gs pos="100000">
                    <a:srgbClr val="A6A6A6">
                      <a:lumMod val="65000"/>
                    </a:srgb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/>
              <p:cNvSpPr/>
              <p:nvPr>
                <p:custDataLst>
                  <p:tags r:id="rId13"/>
                </p:custDataLst>
              </p:nvPr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rgbClr val="FFFFFF"/>
                  </a:gs>
                  <a:gs pos="51000">
                    <a:srgbClr val="F2F2F2">
                      <a:lumMod val="95000"/>
                    </a:srgbClr>
                  </a:gs>
                  <a:gs pos="100000">
                    <a:srgbClr val="BFBFBF">
                      <a:lumMod val="75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1885081" y="4116856"/>
              <a:ext cx="219777" cy="219777"/>
              <a:chOff x="304800" y="673100"/>
              <a:chExt cx="4000500" cy="4000500"/>
            </a:xfrm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108" name="同心圆 107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rgbClr val="FFFFFF"/>
                  </a:gs>
                  <a:gs pos="55000">
                    <a:srgbClr val="F2F2F2">
                      <a:lumMod val="95000"/>
                    </a:srgbClr>
                  </a:gs>
                  <a:gs pos="100000">
                    <a:srgbClr val="A6A6A6">
                      <a:lumMod val="65000"/>
                    </a:srgb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椭圆 10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adFill>
                <a:gsLst>
                  <a:gs pos="0">
                    <a:srgbClr val="FFFFFF"/>
                  </a:gs>
                  <a:gs pos="51000">
                    <a:srgbClr val="F2F2F2">
                      <a:lumMod val="95000"/>
                    </a:srgbClr>
                  </a:gs>
                  <a:gs pos="100000">
                    <a:srgbClr val="BFBFBF">
                      <a:lumMod val="75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1609730" y="2540498"/>
              <a:ext cx="287919" cy="287919"/>
              <a:chOff x="304800" y="673100"/>
              <a:chExt cx="4000500" cy="4000500"/>
            </a:xfrm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111" name="同心圆 110"/>
              <p:cNvSpPr/>
              <p:nvPr>
                <p:custDataLst>
                  <p:tags r:id="rId16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rgbClr val="FFFFFF"/>
                  </a:gs>
                  <a:gs pos="55000">
                    <a:srgbClr val="F2F2F2">
                      <a:lumMod val="95000"/>
                    </a:srgbClr>
                  </a:gs>
                  <a:gs pos="100000">
                    <a:srgbClr val="A6A6A6">
                      <a:lumMod val="65000"/>
                    </a:srgb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椭圆 111"/>
              <p:cNvSpPr/>
              <p:nvPr>
                <p:custDataLst>
                  <p:tags r:id="rId17"/>
                </p:custDataLst>
              </p:nvPr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adFill>
                <a:gsLst>
                  <a:gs pos="0">
                    <a:srgbClr val="FFFFFF"/>
                  </a:gs>
                  <a:gs pos="51000">
                    <a:srgbClr val="F2F2F2">
                      <a:lumMod val="95000"/>
                    </a:srgbClr>
                  </a:gs>
                  <a:gs pos="100000">
                    <a:srgbClr val="BFBFBF">
                      <a:lumMod val="75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3" name="椭圆 112"/>
            <p:cNvSpPr/>
            <p:nvPr>
              <p:custDataLst>
                <p:tags r:id="rId18"/>
              </p:custDataLst>
            </p:nvPr>
          </p:nvSpPr>
          <p:spPr>
            <a:xfrm>
              <a:off x="3971023" y="1539398"/>
              <a:ext cx="274777" cy="274777"/>
            </a:xfrm>
            <a:prstGeom prst="ellipse">
              <a:avLst/>
            </a:prstGeom>
            <a:solidFill>
              <a:srgbClr val="00AAC3"/>
            </a:solidFill>
            <a:ln>
              <a:solidFill>
                <a:srgbClr val="00B050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椭圆 113"/>
            <p:cNvSpPr/>
            <p:nvPr>
              <p:custDataLst>
                <p:tags r:id="rId19"/>
              </p:custDataLst>
            </p:nvPr>
          </p:nvSpPr>
          <p:spPr>
            <a:xfrm>
              <a:off x="4697357" y="4141983"/>
              <a:ext cx="137389" cy="137389"/>
            </a:xfrm>
            <a:prstGeom prst="ellipse">
              <a:avLst/>
            </a:prstGeom>
            <a:solidFill>
              <a:srgbClr val="00AAC3"/>
            </a:solidFill>
            <a:ln>
              <a:solidFill>
                <a:srgbClr val="00B050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3470165" y="3329866"/>
              <a:ext cx="638246" cy="638246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6" name="同心圆 115"/>
              <p:cNvSpPr/>
              <p:nvPr>
                <p:custDataLst>
                  <p:tags r:id="rId20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rgbClr val="FFFFFF"/>
                  </a:gs>
                  <a:gs pos="55000">
                    <a:srgbClr val="F2F2F2">
                      <a:lumMod val="95000"/>
                    </a:srgbClr>
                  </a:gs>
                  <a:gs pos="100000">
                    <a:srgbClr val="A6A6A6">
                      <a:lumMod val="65000"/>
                    </a:srgb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椭圆 116"/>
              <p:cNvSpPr/>
              <p:nvPr>
                <p:custDataLst>
                  <p:tags r:id="rId21"/>
                </p:custDataLst>
              </p:nvPr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rgbClr val="FFFFFF"/>
                  </a:gs>
                  <a:gs pos="51000">
                    <a:srgbClr val="F2F2F2">
                      <a:lumMod val="95000"/>
                    </a:srgbClr>
                  </a:gs>
                  <a:gs pos="100000">
                    <a:srgbClr val="BFBFBF">
                      <a:lumMod val="75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865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8" name="椭圆 117"/>
            <p:cNvSpPr/>
            <p:nvPr>
              <p:custDataLst>
                <p:tags r:id="rId22"/>
              </p:custDataLst>
            </p:nvPr>
          </p:nvSpPr>
          <p:spPr>
            <a:xfrm>
              <a:off x="2691888" y="1264621"/>
              <a:ext cx="274777" cy="274777"/>
            </a:xfrm>
            <a:prstGeom prst="ellipse">
              <a:avLst/>
            </a:prstGeom>
            <a:solidFill>
              <a:srgbClr val="00AAC3"/>
            </a:solidFill>
            <a:ln>
              <a:solidFill>
                <a:srgbClr val="00B050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solidFill>
                  <a:srgbClr val="C00000"/>
                </a:solidFill>
              </a:endParaRPr>
            </a:p>
          </p:txBody>
        </p:sp>
        <p:sp>
          <p:nvSpPr>
            <p:cNvPr id="119" name="椭圆 118"/>
            <p:cNvSpPr/>
            <p:nvPr>
              <p:custDataLst>
                <p:tags r:id="rId23"/>
              </p:custDataLst>
            </p:nvPr>
          </p:nvSpPr>
          <p:spPr>
            <a:xfrm>
              <a:off x="3401470" y="3127485"/>
              <a:ext cx="137389" cy="137389"/>
            </a:xfrm>
            <a:prstGeom prst="ellipse">
              <a:avLst/>
            </a:prstGeom>
            <a:solidFill>
              <a:srgbClr val="00AAC3"/>
            </a:solidFill>
            <a:ln>
              <a:solidFill>
                <a:srgbClr val="00B050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 rot="16200000" flipH="1" flipV="1">
            <a:off x="1976120" y="635847"/>
            <a:ext cx="303953" cy="152400"/>
          </a:xfrm>
          <a:prstGeom prst="triangle">
            <a:avLst/>
          </a:prstGeom>
          <a:solidFill>
            <a:srgbClr val="00B05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1767" y="446193"/>
            <a:ext cx="6096000" cy="420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135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制造能力 </a:t>
            </a:r>
            <a:endParaRPr lang="en-US" altLang="zh-CN" sz="2135" b="1" dirty="0" smtClean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2151365" y="1547707"/>
            <a:ext cx="4366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02060"/>
                </a:solidFill>
              </a:rPr>
              <a:t> </a:t>
            </a:r>
            <a:r>
              <a:rPr lang="zh-CN" altLang="en-US" sz="2400" b="1" dirty="0">
                <a:solidFill>
                  <a:srgbClr val="002060"/>
                </a:solidFill>
                <a:sym typeface="+mn-ea"/>
              </a:rPr>
              <a:t>数控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冲床 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25T ~ 110T</a:t>
            </a:r>
            <a:endParaRPr lang="zh-CN" altLang="en-US" sz="2400" b="1" dirty="0">
              <a:solidFill>
                <a:srgbClr val="002060"/>
              </a:solidFill>
            </a:endParaRPr>
          </a:p>
          <a:p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sym typeface="+mn-ea"/>
              </a:rPr>
              <a:t>NC Stamping Machines</a:t>
            </a:r>
            <a:endParaRPr lang="en-US" altLang="zh-CN" sz="2400" b="1" dirty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3" name="TextBox 6"/>
          <p:cNvSpPr txBox="1"/>
          <p:nvPr>
            <p:custDataLst>
              <p:tags r:id="rId2"/>
            </p:custDataLst>
          </p:nvPr>
        </p:nvSpPr>
        <p:spPr>
          <a:xfrm>
            <a:off x="6851741" y="1547653"/>
            <a:ext cx="447665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02060"/>
                </a:solidFill>
              </a:rPr>
              <a:t> 数控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冲床 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200T ~ 400T</a:t>
            </a:r>
            <a:endParaRPr lang="zh-CN" altLang="en-US" sz="2400" b="1" dirty="0">
              <a:solidFill>
                <a:srgbClr val="002060"/>
              </a:solidFill>
            </a:endParaRPr>
          </a:p>
          <a:p>
            <a:r>
              <a:rPr lang="en-US" altLang="zh-CN" sz="2400" b="1" dirty="0">
                <a:solidFill>
                  <a:srgbClr val="002060"/>
                </a:solidFill>
              </a:rPr>
              <a:t> NC Stamping Machines</a:t>
            </a:r>
            <a:endParaRPr lang="en-US" altLang="zh-CN" sz="2400" b="1" dirty="0">
              <a:solidFill>
                <a:srgbClr val="002060"/>
              </a:solidFill>
            </a:endParaRPr>
          </a:p>
        </p:txBody>
      </p:sp>
      <p:pic>
        <p:nvPicPr>
          <p:cNvPr id="4" name="图片 3" descr="IMG_0481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7540" y="2793153"/>
            <a:ext cx="4710007" cy="3064087"/>
          </a:xfrm>
          <a:prstGeom prst="rect">
            <a:avLst/>
          </a:prstGeom>
        </p:spPr>
      </p:pic>
      <p:pic>
        <p:nvPicPr>
          <p:cNvPr id="6" name="图片 5" descr="IMG_0475_副本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52073" y="2793153"/>
            <a:ext cx="4791287" cy="3064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/>
        </p:nvCxnSpPr>
        <p:spPr>
          <a:xfrm>
            <a:off x="1907704" y="1085880"/>
            <a:ext cx="9420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等腰三角形 64"/>
          <p:cNvSpPr/>
          <p:nvPr/>
        </p:nvSpPr>
        <p:spPr>
          <a:xfrm rot="16200000" flipH="1" flipV="1">
            <a:off x="1976120" y="635847"/>
            <a:ext cx="303953" cy="152400"/>
          </a:xfrm>
          <a:prstGeom prst="triangle">
            <a:avLst/>
          </a:prstGeom>
          <a:solidFill>
            <a:srgbClr val="00B05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1767" y="446193"/>
            <a:ext cx="6096000" cy="420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135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制造能力 </a:t>
            </a:r>
            <a:endParaRPr lang="en-US" altLang="zh-CN" sz="2135" b="1" dirty="0" smtClean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66993" y="1486747"/>
            <a:ext cx="9933093" cy="466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random/>
      </p:transition>
    </mc:Choice>
    <mc:Fallback>
      <p:transition spd="slow" advTm="6000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UNIT_TEXT_SHADOW_SCHEMECOLOR_INDEX_BRIGHTNESS" val="0"/>
  <p:tag name="KSO_WM_UNIT_TEXT_SHADOW_SCHEMECOLOR_INDEX" val="1"/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ISPRING_ULTRA_SCORM_COURSE_ID" val="DED0E57C-33B6-46D7-B7C1-EE56C629DF8D"/>
  <p:tag name="ISPRING_SCORM_RATE_SLIDES" val="1"/>
  <p:tag name="ISPRINGONLINEFOLDERID" val="0"/>
  <p:tag name="ISPRINGONLINEFOLDERPATH" val="Content List"/>
  <p:tag name="ISPRINGCLOUDFOLDERID" val="0"/>
  <p:tag name="ISPRING_PLAYERS_CUSTOMIZATION" val="UEsDBBQAAgAIAMqlpk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KpaZ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Mqlpk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yqWm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yqWm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yqWm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yqWm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yqWm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yqWmSG7UU1AADQAAvxwAABcAAAB1bml2ZXJzYWwvdW5pdmVyc2FsLnBuZ+2YeVyS+fbHn8pW0/k5jWmmch2nvJXjVmpm6pRbNeOWmSuQmaOloia4Iert1miTS7cyZ8Jkrjaoqag5biw6jaMYKKiIGwIZgySIpoSoINyHu71+f9+//YMXz3k/3+0czjnfz4v7gf6+evtM9gEAoHfxgtdlANhRBgDb3+/ZBZL3MSOZ4Ne2tMu+5wECw3QeNHTizvmdA4CWUl1V9E7Q3ptyITwNAPR7tZ9t1OTaGwBgeuWi17krmTApN6D+C/kUdTbLrzufnJ94z/rO4VQri/C6/7M4531K99DOc58afxp6yesz50+3p/5Nx1LnMwOvL4j2h/Z4ZfhUjwYsCmRYFZ7B1XRjsitYaYZRH12gIVAom1ujZIVwRbRbJu4alYxthct5tfG+upRBVvDQ4IlmZn0sr9pedWb0FteqqB7qEcZ+kLaKqfYV3sIaXO60/x7Qfi4eaK1VrdBtOXtB69pj8ZsTqG8SnT8FDae6SvLK692QXyy3/fsNVztj8l6tDgD86ehxkBbevwSS61Xg8PwftvAW3sJbeAtv4S28hbfwFt7CW3gLb+Et/D/jUPXmUl4T+PQni/9hDe+g9ak4XCMsb1POTmO6dWS/u2919RO3j8NJNYRQaA+xEoUhycGZ2bIE9aJ8NTZoooe8QjuBRp3zi5QVrZPo3dbiDUjrg9USmmSiqSlXLcN1hK6mh0x0EDI63AHg1yF39ZqAky4asXipe4tLRFWyT5U3ZqUHdczbSHqaKNUr94xg8U1vpQTt+ILsdWE5Eyl4ap67Nsv2hWCQiyoPzTqzPg6HWR1MzpVh0wQulRl8jKK/XcNdys1gda6n183PpbYSh/qRGpXII9nEmcGXp0MzIF2FsYnYxTdWuJnOyoJnfCm50OqYryXwa+oY44fg/bTZiR41isRrfYbHKj4bS0KPuM6APtAjFlAUktzFi3K6R0IgMWC1GYLyRdJSd5oo5OH4uqGdUMnXqKfmb58pqW7H9N1IkuFUf1g5//bqt6SZg8LdHmuvp511bnWfacxKINoTFo0MbzkiVGeZnPlFS6OWIj8WmzgunMB09TNl0CcxkNnAcmm8DnA6ihKElovZq+urT5ASd8mcyxHUYfgf2BW0b2zGzzYPEJjL8s/JsJmJm5QLS/gfQx4ibdcSmGOq8902CeV0QUobV/RVPQVp+EgucyCL9e4SG8WibMtrM99aXqIiUXnGaMKJ0TnK93wlTzFtZzbO9R2NHTtThHP2C5WcXWRSv6dFpt7tbSnxAfJdL5ptG3NjVj5DcOO4Z2vwCAmCe6DK4ZT+gRnH7ScuzdmFUStpkTWIx8Kk0OWQGvpkE44K+31fjwHKMC7mmcPiJ4aJdEqJXInnpHMxX0B9NqMUrCRWcWcFkxTf8W5PQYxpMQBkPNpogCpM0d8T5TiUrOJZthQZhGv6rGy3ie0HUmrr9IFTS8fEVwaKKNGm8AxOcW3Urqub5P2tDnhIf2w6K/lBO0rxN8/yFgmSQ+BbEKkCeyR9F9Be72kRsJ725Guu0w/golVn9rdHajD3aTuKjda4nVMr3psN56v6dWmR9SRpN712waankMZFaSe6Cm3x80jOtfGhtJdiPh58glStfCXYmeuMqPU0mfALPheOi5W4f01NZVs0pA0wcXUNMqoFIVb9jbABDykofbqcRT2THDXePH+yDLtoWWATMzHvdQSY+ZGXIxtazZI/QXGiwbVpvFylNN11Qez6gCZslnR6IiVptdCqV3dSuT23agMPwR86WMMX0kzbnp8g9CcFd/TtoX7fToQe3/BdKx1oYBnAZWdRLmkNIQNDMuteRLvU/ZF19WK5Mqqc8+XxPI2S3yFK3sAOf3kYCFua5A/nksTtfQ1Y0ROzDb8N0B35dgw5DB6X9X7WTh8NnU7PiqqYHkdl3jxk4NIfMlCc2paRUuGRF8Tcw7Dn5nCKgQaZBBnczJbynsPBZIktCeQKiYn7OJ6oUipKXDrNV692tJVuokTliCng1+wClfJh9o7M+XURrse+GxY5KIChpW1s27x1OpsV4EGR36Yl5yk5h8uDPJiyJ8QGk9AaeioHybk+PtTqBy2PoK6TU80S3MSKiNINSrAgQclmytKtUV2oXIr/M1H4pfa+lAHRCe8jKUiuoCU4b4+HRiXT5P2B05DscOnE2B0AZcMaqsgh1qN699Rnw+DO2r84I21reDcIy4K217dLxWDRKlplvs3Sao55K6Iyqd+uAHqPl8PLFJAP38rZmaHXxojBnLBLMObEsALp9Tcvz/9nv9TJU9Y12ABX7qtt+TJenmZztQsJcSwaPmb4WJZleVw0XAeoPrICmAyIfVhvjsvXeZsSOBP/o2L7ONnxShiDtfiSc/SfOwZKnBmRRmUxOXGDwRJotEtV9iFmjBIxnX6fmIzk3DgQtNcUqsg0ddKLycmYnn+qB1RkGPBXI3od4vt5vRtdD2grVA/18oLKIMIxcV91iwKhP2DQzI1uIb1vf9OAjcNmGUsqvGIPcVK/6Zn5ThgWFK4oRmATPz/+l2qJeWkvPrpoyf9fThBFIxh24HJwarCP9Xhlm4mHb4B3ULj/SZuaw3MPTdDOVJG9L/LLT+5zQzr8vuWe5YwFSiImGsebVq0J2tTd32sw6jiIdo8DG8do0mM/L+EuCNitxaE9G+wps+tXRexOhPlb8uLy6UST/rXFX1hgTp5uQptzJ4jROW8GCysN7jpeSWSLjkkc5TkuqNy+kUSersv1X/wTeCbiD8P2uXCu048oWWKwJ3SphddWKam6DWNeljjCx3MmE4pxVL2qlZ6nvQSB/khjQM2dlsUGMCqloT1rfbZXmWdlg37meapl9qaCn+dU3HlXCvaH5pvGAhLLvyMReEu2qsyswthwffVklTQD/97CyhZqqs64w0+3Jg/6yIwmizzh5fyHxFIEdpCY1V4X3UBdM43fhPVOOgkUWd3+O2/qWQ6ImI/1Y5Qw5JVxTDXnKLaQdk/7k9fvNs98a20qKSEy2hImGPi6mwmVi6/yk8GCiWY1VyDcpdouxUALip2nRaOYseZj8U+Dwvuj6+nJedwjRXNulRL9vf+NuN14DI8V1useFI6OT6i9KfrBvECtD8b735nSFYj+PG+DhWu3mPp/+zAyd6ftl3UuK0//c69sppsiSgkWhYnTTj+jMsEw28Qnnj1spiaSF1oKXn0n5DEwKE6MtgT1ZCjCVeNeh+MilOlxkwTlWPuf5WlDJ8dJd3Ki0l18QE+rOOacQtrFTYHiTAPqUAlnBtQK9aFwDErOcF1KeUP+OPp1XIFLK2zzLxJzW+V781LJGGRgmQFzzuWu/xzpBAwrF1qZ72yJxwxPYt8RYJ5jp+jJ8Y0XXsp8E8eZkkFZyI1imW/Kz0SpvWRuCk+YuI0ei25GqSfpYQLqGWv2qTY/sUg4SxDcfunWnxWjNDeZ9OQaid1HkkqTvIQvuvNr3D27ivqJqZqPNR7P63DlAgh6oYVtWXp21Ee3o8fmRWe4InPKV5E580Jdy4a8Qczge/Zqi0Fu804TAvPhtmsvDWIHP5fEPUhaY1StkIYbmQu+HhsjU7BHLsYS6J3Yu2NZslNt2LUCD9Vs13ynKbHw3bdcQSyEK1g21vYgLEW9IZHKxMck7b3azkv58JuuNH2yrLZiBhQszn3X5z9/YV1DUi6SOPOdmyiDviEile7+3/uLlC2/pZzJfklMsgMFQIg8qWk+uumvtRWFNNdgo6CZBjR5oRp91twTTONrJFBqQT6u0+h4zi6wtwTLl6mQDu29dXvUTB2B+3uUz8BKWpl+HmXmP4fseHfx5dMRsBIn/TB4ArrEzZu7wSRm+Y9gk7unCJpuMIhqxwsKb7e8tV4IQufCJtkUDh8L1kTc0De0KbWp+lf8zGr4bkdtR/+O2wkAiKG0VelPkYpwZ2Zd18CEP9pXGMv9spsOK+pRCW3jbH8qH+kcoih4pOzlPiPOtdnV1fHI5Oe6f0asvv3rJ+2l5RhT5cNnxIUIH61DHgVqDY0DxXzXHLkU7scaQh8f1fh2MXhBWeF8ymTb73mrrbhGbWE7mbs6Jg2xoAc/eKDIavvKF2IH23etoMzs8N+UlZGQr48ttbj1Y5e1pyE/lrbOuq//8biVedV94311kpf+BAHqisXjG7OI9O1APr2W1+zW1zzTpuvv2JDwvGT5WxUvKLykjTpr/IhibHhfvk47s9DkX35ufSw44LnZwTCBzhEAqHnvQJnj93VDU2qaNO5VteRg8nL/4XorXM7KArx4UEw2mRjaAQApVgZloG7+HZQCAGAftBcAvlqgGcFzRkpAO9/vpVUTqFY1N323g4c/yn4c2r0+h03/AnyXeNktK1bOf83TCvbVILPw3vAr4x/YofC2A9qxDRup+52rXn3X1KPOlgvL4e0nQRmfElcPa0Co+M0Rm5DJXy+rPV2/OQ/OBi56+3sRzl+78w9QSwMEFAACAAgAyqWmSLE0Q2lKAAAAagAAABsAAAB1bml2ZXJzYWwvdW5pdmVyc2FsLnBuZy54bWyzsa/IzVEoSy0qzszPs1Uy1DNQsrfj5bIpKEoty0wtV6gAihnpGUCAkkIlKrc8M6Ukw1bJwtIYIZaRmpmeUWKrZGZuABfUBxoJAFBLAQIAABQAAgAIAMqlpkgVDq0oZAQAAAcRAAAdAAAAAAAAAAEAAAAAAAAAAAB1bml2ZXJzYWwvY29tbW9uX21lc3NhZ2VzLmxuZ1BLAQIAABQAAgAIAMqlpkgIfgsjKQMAAIYMAAAnAAAAAAAAAAEAAAAAAJ8EAAB1bml2ZXJzYWwvZmxhc2hfcHVibGlzaGluZ19zZXR0aW5ncy54bWxQSwECAAAUAAIACADKpaZItfwJZLoCAABVCgAAIQAAAAAAAAABAAAAAAANCAAAdW5pdmVyc2FsL2ZsYXNoX3NraW5fc2V0dGluZ3MueG1sUEsBAgAAFAACAAgAyqWmSCqWD2f+AgAAlwsAACYAAAAAAAAAAQAAAAAABgsAAHVuaXZlcnNhbC9odG1sX3B1Ymxpc2hpbmdfc2V0dGluZ3MueG1sUEsBAgAAFAACAAgAyqWmSGhxUpGaAQAAHwYAAB8AAAAAAAAAAQAAAAAASA4AAHVuaXZlcnNhbC9odG1sX3NraW5fc2V0dGluZ3MuanNQSwECAAAUAAIACADKpaZIPTwv0cEAAADlAQAAGgAAAAAAAAABAAAAAAAfEAAAdW5pdmVyc2FsL2kxOG5fcHJlc2V0cy54bWxQSwECAAAUAAIACADKpaZImvmWZGsAAABrAAAAHAAAAAAAAAABAAAAAAAYEQAAdW5pdmVyc2FsL2xvY2FsX3NldHRpbmdzLnhtbFBLAQIAABQAAgAIAESUV0cjtE77+wIAALAIAAAUAAAAAAAAAAEAAAAAAL0RAAB1bml2ZXJzYWwvcGxheWVyLnhtbFBLAQIAABQAAgAIAMqlpkiwhyP0bAEAAPcCAAApAAAAAAAAAAEAAAAAAOoUAAB1bml2ZXJzYWwvc2tpbl9jdXN0b21pemF0aW9uX3NldHRpbmdzLnhtbFBLAQIAABQAAgAIAMqlpkhu1FNQAA0AAL8cAAAXAAAAAAAAAAAAAAAAAJ0WAAB1bml2ZXJzYWwvdW5pdmVyc2FsLnBuZ1BLAQIAABQAAgAIAMqlpkixNENpSgAAAGoAAAAbAAAAAAAAAAEAAAAAANIjAAB1bml2ZXJzYWwvdW5pdmVyc2FsLnBuZy54bWxQSwUGAAAAAAsACwBJAwAAVSQAAAAA"/>
  <p:tag name="ISPRING_PRESENTATION_TITLE" val="花木兰HG000493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COMMONDATA" val="eyJoZGlkIjoiMWNiOTdkYzRlZTM2YjhiZDVhMjZlNTc2YzA3ZjJlMDgifQ=="/>
  <p:tag name="commondata" val="eyJoZGlkIjoiOTczYTU5ZDI3NDg2YzhjMzI4MWFmNWViMGY4MDk3NDA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TEXT_FILL_FORE_SCHEMECOLOR_INDEX_BRIGHTNESS" val="-0.25"/>
  <p:tag name="KSO_WM_UNIT_TEXT_FILL_FORE_SCHEMECOLOR_INDEX" val="13"/>
  <p:tag name="KSO_WM_UNIT_TEXT_FILL_TYPE" val="1"/>
  <p:tag name="KSO_WM_BEAUTIFY_FLAG" val=""/>
</p:tagLst>
</file>

<file path=ppt/tags/tag21.xml><?xml version="1.0" encoding="utf-8"?>
<p:tagLst xmlns:p="http://schemas.openxmlformats.org/presentationml/2006/main">
  <p:tag name="KSO_WM_UNIT_TEXT_FILL_FORE_SCHEMECOLOR_INDEX_BRIGHTNESS" val="-0.25"/>
  <p:tag name="KSO_WM_UNIT_TEXT_FILL_FORE_SCHEMECOLOR_INDEX" val="13"/>
  <p:tag name="KSO_WM_UNIT_TEXT_FILL_TYPE" val="1"/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5"/>
  <p:tag name="KSO_WM_UNIT_FILL_FORE_SCHEMECOLOR_INDEX_2_TRANS" val="0"/>
  <p:tag name="KSO_WM_UNIT_FILL_FORE_SCHEMECOLOR_INDEX_3_BRIGHTNESS" val="-0.3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135"/>
  <p:tag name="KSO_WM_UNIT_FILL_GRADIENT_Direction" val="2"/>
  <p:tag name="KSO_WM_UNIT_FILL_TYPE" val="3"/>
  <p:tag name="KSO_WM_BEAUTIFY_FLAG" val=""/>
</p:tagLst>
</file>

<file path=ppt/tags/tag25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1"/>
  <p:tag name="KSO_WM_UNIT_FILL_FORE_SCHEMECOLOR_INDEX_2_TRANS" val="0"/>
  <p:tag name="KSO_WM_UNIT_FILL_FORE_SCHEMECOLOR_INDEX_3_BRIGHTNESS" val="-0.2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315"/>
  <p:tag name="KSO_WM_UNIT_FILL_GRADIENT_Direction" val="5"/>
  <p:tag name="KSO_WM_UNIT_FILL_TYPE" val="3"/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5"/>
  <p:tag name="KSO_WM_UNIT_FILL_FORE_SCHEMECOLOR_INDEX_2_TRANS" val="0"/>
  <p:tag name="KSO_WM_UNIT_FILL_FORE_SCHEMECOLOR_INDEX_3_BRIGHTNESS" val="-0.3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135"/>
  <p:tag name="KSO_WM_UNIT_FILL_GRADIENT_Direction" val="2"/>
  <p:tag name="KSO_WM_UNIT_FILL_TYPE" val="3"/>
  <p:tag name="KSO_WM_BEAUTIFY_FLAG" val=""/>
</p:tagLst>
</file>

<file path=ppt/tags/tag29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1"/>
  <p:tag name="KSO_WM_UNIT_FILL_FORE_SCHEMECOLOR_INDEX_2_TRANS" val="0"/>
  <p:tag name="KSO_WM_UNIT_FILL_FORE_SCHEMECOLOR_INDEX_3_BRIGHTNESS" val="-0.2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315"/>
  <p:tag name="KSO_WM_UNIT_FILL_GRADIENT_Direction" val="5"/>
  <p:tag name="KSO_WM_UNIT_FILL_TYPE" val="3"/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5"/>
  <p:tag name="KSO_WM_UNIT_FILL_FORE_SCHEMECOLOR_INDEX_2_TRANS" val="0"/>
  <p:tag name="KSO_WM_UNIT_FILL_FORE_SCHEMECOLOR_INDEX_3_BRIGHTNESS" val="-0.3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135"/>
  <p:tag name="KSO_WM_UNIT_FILL_GRADIENT_Direction" val="2"/>
  <p:tag name="KSO_WM_UNIT_FILL_TYPE" val="3"/>
  <p:tag name="KSO_WM_BEAUTIFY_FLAG" val=""/>
</p:tagLst>
</file>

<file path=ppt/tags/tag31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1"/>
  <p:tag name="KSO_WM_UNIT_FILL_FORE_SCHEMECOLOR_INDEX_2_TRANS" val="0"/>
  <p:tag name="KSO_WM_UNIT_FILL_FORE_SCHEMECOLOR_INDEX_3_BRIGHTNESS" val="-0.2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315"/>
  <p:tag name="KSO_WM_UNIT_FILL_GRADIENT_Direction" val="5"/>
  <p:tag name="KSO_WM_UNIT_FILL_TYPE" val="3"/>
  <p:tag name="KSO_WM_BEAUTIFY_FLAG" val=""/>
</p:tagLst>
</file>

<file path=ppt/tags/tag32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5"/>
  <p:tag name="KSO_WM_UNIT_FILL_FORE_SCHEMECOLOR_INDEX_2_TRANS" val="0"/>
  <p:tag name="KSO_WM_UNIT_FILL_FORE_SCHEMECOLOR_INDEX_3_BRIGHTNESS" val="-0.3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135"/>
  <p:tag name="KSO_WM_UNIT_FILL_GRADIENT_Direction" val="2"/>
  <p:tag name="KSO_WM_UNIT_FILL_TYPE" val="3"/>
  <p:tag name="KSO_WM_BEAUTIFY_FLAG" val=""/>
</p:tagLst>
</file>

<file path=ppt/tags/tag33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1"/>
  <p:tag name="KSO_WM_UNIT_FILL_FORE_SCHEMECOLOR_INDEX_2_TRANS" val="0"/>
  <p:tag name="KSO_WM_UNIT_FILL_FORE_SCHEMECOLOR_INDEX_3_BRIGHTNESS" val="-0.2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315"/>
  <p:tag name="KSO_WM_UNIT_FILL_GRADIENT_Direction" val="5"/>
  <p:tag name="KSO_WM_UNIT_FILL_TYPE" val="3"/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5"/>
  <p:tag name="KSO_WM_UNIT_FILL_FORE_SCHEMECOLOR_INDEX_2_TRANS" val="0"/>
  <p:tag name="KSO_WM_UNIT_FILL_FORE_SCHEMECOLOR_INDEX_3_BRIGHTNESS" val="-0.3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135"/>
  <p:tag name="KSO_WM_UNIT_FILL_GRADIENT_Direction" val="2"/>
  <p:tag name="KSO_WM_UNIT_FILL_TYPE" val="3"/>
  <p:tag name="KSO_WM_BEAUTIFY_FLAG" val=""/>
</p:tagLst>
</file>

<file path=ppt/tags/tag37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-0.05"/>
  <p:tag name="KSO_WM_UNIT_FILL_FORE_SCHEMECOLOR_INDEX_2" val="14"/>
  <p:tag name="KSO_WM_UNIT_FILL_FORE_SCHEMECOLOR_INDEX_2_POS" val="0.51"/>
  <p:tag name="KSO_WM_UNIT_FILL_FORE_SCHEMECOLOR_INDEX_2_TRANS" val="0"/>
  <p:tag name="KSO_WM_UNIT_FILL_FORE_SCHEMECOLOR_INDEX_3_BRIGHTNESS" val="-0.25"/>
  <p:tag name="KSO_WM_UNIT_FILL_FORE_SCHEMECOLOR_INDEX_3" val="14"/>
  <p:tag name="KSO_WM_UNIT_FILL_FORE_SCHEMECOLOR_INDEX_3_POS" val="1"/>
  <p:tag name="KSO_WM_UNIT_FILL_FORE_SCHEMECOLOR_INDEX_3_TRANS" val="0"/>
  <p:tag name="KSO_WM_UNIT_FILL_GRADIENT_TYPE" val="0"/>
  <p:tag name="KSO_WM_UNIT_FILL_GRADIENT_ANGLE" val="315"/>
  <p:tag name="KSO_WM_UNIT_FILL_GRADIENT_Direction" val="5"/>
  <p:tag name="KSO_WM_UNIT_FILL_TYPE" val="3"/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自定义 3160">
      <a:dk1>
        <a:srgbClr val="333333"/>
      </a:dk1>
      <a:lt1>
        <a:sysClr val="window" lastClr="FFFFFF"/>
      </a:lt1>
      <a:dk2>
        <a:srgbClr val="A40000"/>
      </a:dk2>
      <a:lt2>
        <a:srgbClr val="C00000"/>
      </a:lt2>
      <a:accent1>
        <a:srgbClr val="A40000"/>
      </a:accent1>
      <a:accent2>
        <a:srgbClr val="01A9F2"/>
      </a:accent2>
      <a:accent3>
        <a:srgbClr val="A8CF38"/>
      </a:accent3>
      <a:accent4>
        <a:srgbClr val="FFC000"/>
      </a:accent4>
      <a:accent5>
        <a:srgbClr val="2CBD94"/>
      </a:accent5>
      <a:accent6>
        <a:srgbClr val="A40000"/>
      </a:accent6>
      <a:hlink>
        <a:srgbClr val="01A2B3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bg1"/>
            </a:gs>
            <a:gs pos="100000">
              <a:srgbClr val="DDDEDD"/>
            </a:gs>
          </a:gsLst>
          <a:lin ang="6000000" scaled="0"/>
          <a:tileRect/>
        </a:gradFill>
        <a:ln w="28575">
          <a:solidFill>
            <a:schemeClr val="bg1"/>
          </a:solidFill>
        </a:ln>
        <a:effectLst>
          <a:outerShdw blurRad="279400" dist="254000" dir="8100000" algn="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3160">
      <a:dk1>
        <a:srgbClr val="333333"/>
      </a:dk1>
      <a:lt1>
        <a:sysClr val="window" lastClr="FFFFFF"/>
      </a:lt1>
      <a:dk2>
        <a:srgbClr val="A40000"/>
      </a:dk2>
      <a:lt2>
        <a:srgbClr val="C00000"/>
      </a:lt2>
      <a:accent1>
        <a:srgbClr val="A40000"/>
      </a:accent1>
      <a:accent2>
        <a:srgbClr val="01A9F2"/>
      </a:accent2>
      <a:accent3>
        <a:srgbClr val="A8CF38"/>
      </a:accent3>
      <a:accent4>
        <a:srgbClr val="FFC000"/>
      </a:accent4>
      <a:accent5>
        <a:srgbClr val="2CBD94"/>
      </a:accent5>
      <a:accent6>
        <a:srgbClr val="A40000"/>
      </a:accent6>
      <a:hlink>
        <a:srgbClr val="01A2B3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bg1"/>
            </a:gs>
            <a:gs pos="100000">
              <a:srgbClr val="DDDEDD"/>
            </a:gs>
          </a:gsLst>
          <a:lin ang="6000000" scaled="0"/>
          <a:tileRect/>
        </a:gradFill>
        <a:ln w="28575">
          <a:solidFill>
            <a:schemeClr val="bg1"/>
          </a:solidFill>
        </a:ln>
        <a:effectLst>
          <a:outerShdw blurRad="279400" dist="254000" dir="8100000" algn="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4794</Words>
  <Application>WPS 演示</Application>
  <PresentationFormat>全屏显示(16:9)</PresentationFormat>
  <Paragraphs>507</Paragraphs>
  <Slides>39</Slides>
  <Notes>27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61" baseType="lpstr">
      <vt:lpstr>Arial</vt:lpstr>
      <vt:lpstr>宋体</vt:lpstr>
      <vt:lpstr>Wingdings</vt:lpstr>
      <vt:lpstr>微软雅黑</vt:lpstr>
      <vt:lpstr>方正中倩简体</vt:lpstr>
      <vt:lpstr>Impact</vt:lpstr>
      <vt:lpstr>华康俪金黑W8</vt:lpstr>
      <vt:lpstr>黑体</vt:lpstr>
      <vt:lpstr>Times New Roman</vt:lpstr>
      <vt:lpstr>造字工房悦黑（非商用）纤细体</vt:lpstr>
      <vt:lpstr>UUS UN INCHIKE</vt:lpstr>
      <vt:lpstr>微软雅黑 Light</vt:lpstr>
      <vt:lpstr>仿宋_GB2312</vt:lpstr>
      <vt:lpstr>仿宋</vt:lpstr>
      <vt:lpstr>Arial</vt:lpstr>
      <vt:lpstr>Calibri</vt:lpstr>
      <vt:lpstr>Gill Sans</vt:lpstr>
      <vt:lpstr>Arial Unicode MS</vt:lpstr>
      <vt:lpstr>Segoe Print</vt:lpstr>
      <vt:lpstr>Gill Sans MT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花木兰HG000493</dc:title>
  <dc:creator>lenovo</dc:creator>
  <cp:lastModifiedBy>微笑人生</cp:lastModifiedBy>
  <cp:revision>606</cp:revision>
  <dcterms:created xsi:type="dcterms:W3CDTF">2014-07-15T12:53:00Z</dcterms:created>
  <dcterms:modified xsi:type="dcterms:W3CDTF">2026-01-23T03:45:03Z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54E937C09A6E409480471B43348E89BD_12</vt:lpwstr>
  </property>
  <property fmtid="{D5CDD505-2E9C-101B-9397-08002B2CF9AE}" pid="3" name="KSOProductBuildVer">
    <vt:lpwstr>2052-12.1.0.24034</vt:lpwstr>
  </property>
</Properties>
</file>